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Fira Sans Extra Condensed Medium"/>
      <p:regular r:id="rId32"/>
      <p:bold r:id="rId33"/>
      <p:italic r:id="rId34"/>
      <p:boldItalic r:id="rId35"/>
    </p:embeddedFont>
    <p:embeddedFont>
      <p:font typeface="Roboto Condensed"/>
      <p:regular r:id="rId36"/>
      <p:bold r:id="rId37"/>
      <p:italic r:id="rId38"/>
      <p:boldItalic r:id="rId39"/>
    </p:embeddedFont>
    <p:embeddedFont>
      <p:font typeface="Maven Pro"/>
      <p:regular r:id="rId40"/>
      <p:bold r:id="rId41"/>
    </p:embeddedFont>
    <p:embeddedFont>
      <p:font typeface="Roboto Condensed Light"/>
      <p:regular r:id="rId42"/>
      <p:bold r:id="rId43"/>
      <p:italic r:id="rId44"/>
      <p:boldItalic r:id="rId45"/>
    </p:embeddedFont>
    <p:embeddedFont>
      <p:font typeface="Maven Pro Medium"/>
      <p:regular r:id="rId46"/>
      <p:bold r:id="rId47"/>
    </p:embeddedFont>
    <p:embeddedFont>
      <p:font typeface="Exo 2"/>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9D949A-DC47-4CD1-8C1F-A706BFAC1AF3}">
  <a:tblStyle styleId="{439D949A-DC47-4CD1-8C1F-A706BFAC1AF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avenPro-regular.fntdata"/><Relationship Id="rId42" Type="http://schemas.openxmlformats.org/officeDocument/2006/relationships/font" Target="fonts/RobotoCondensedLight-regular.fntdata"/><Relationship Id="rId41" Type="http://schemas.openxmlformats.org/officeDocument/2006/relationships/font" Target="fonts/MavenPro-bold.fntdata"/><Relationship Id="rId44" Type="http://schemas.openxmlformats.org/officeDocument/2006/relationships/font" Target="fonts/RobotoCondensedLight-italic.fntdata"/><Relationship Id="rId43" Type="http://schemas.openxmlformats.org/officeDocument/2006/relationships/font" Target="fonts/RobotoCondensedLight-bold.fntdata"/><Relationship Id="rId46" Type="http://schemas.openxmlformats.org/officeDocument/2006/relationships/font" Target="fonts/MavenProMedium-regular.fntdata"/><Relationship Id="rId45" Type="http://schemas.openxmlformats.org/officeDocument/2006/relationships/font" Target="fonts/RobotoCondensed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xo2-regular.fntdata"/><Relationship Id="rId47" Type="http://schemas.openxmlformats.org/officeDocument/2006/relationships/font" Target="fonts/MavenProMedium-bold.fntdata"/><Relationship Id="rId49" Type="http://schemas.openxmlformats.org/officeDocument/2006/relationships/font" Target="fonts/Exo2-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FiraSansExtraCondensedMedium-bold.fntdata"/><Relationship Id="rId32" Type="http://schemas.openxmlformats.org/officeDocument/2006/relationships/font" Target="fonts/FiraSansExtraCondensedMedium-regular.fntdata"/><Relationship Id="rId35" Type="http://schemas.openxmlformats.org/officeDocument/2006/relationships/font" Target="fonts/FiraSansExtraCondensedMedium-boldItalic.fntdata"/><Relationship Id="rId34" Type="http://schemas.openxmlformats.org/officeDocument/2006/relationships/font" Target="fonts/FiraSansExtraCondensedMedium-italic.fntdata"/><Relationship Id="rId37" Type="http://schemas.openxmlformats.org/officeDocument/2006/relationships/font" Target="fonts/RobotoCondensed-bold.fntdata"/><Relationship Id="rId36" Type="http://schemas.openxmlformats.org/officeDocument/2006/relationships/font" Target="fonts/RobotoCondensed-regular.fntdata"/><Relationship Id="rId39" Type="http://schemas.openxmlformats.org/officeDocument/2006/relationships/font" Target="fonts/RobotoCondensed-boldItalic.fntdata"/><Relationship Id="rId38" Type="http://schemas.openxmlformats.org/officeDocument/2006/relationships/font" Target="fonts/RobotoCondense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Exo2-boldItalic.fntdata"/><Relationship Id="rId50" Type="http://schemas.openxmlformats.org/officeDocument/2006/relationships/font" Target="fonts/Exo2-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bd09e017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bd09e017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bd09e017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bd09e017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bd09e017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bd09e017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bd09e017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ebd09e017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bd09e017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bd09e017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bd09e017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bd09e017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bd09e017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ebd09e017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bd09e0172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ebd09e017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bd09e017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bd09e017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bd09e017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bd09e017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baafe93d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baafe93d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bd09e0172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bd09e017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a92943c5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ea92943c5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a92943c5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ea92943c5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a92943c5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ea92943c5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a92943c5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a92943c5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ea92943c5f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ea92943c5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9baafe93df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9baafe93df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9baafe93d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9baafe93d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e2e87d79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e2e87d79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9baafe93d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9baafe93d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bd09e017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bd09e017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bd09e017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bd09e017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baafe93d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9baafe93d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bd09e017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bd09e017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1" name="Google Shape;131;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3" name="Google Shape;133;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37" name="Google Shape;137;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b="1" lang="en"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rgbClr val="434343"/>
                </a:solidFill>
                <a:latin typeface="Roboto Condensed"/>
                <a:ea typeface="Roboto Condensed"/>
                <a:cs typeface="Roboto Condensed"/>
                <a:sym typeface="Roboto Condensed"/>
              </a:rPr>
              <a:t>Please keep this slide for attribution.</a:t>
            </a:r>
            <a:endParaRPr b="1" sz="900">
              <a:solidFill>
                <a:srgbClr val="434343"/>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434343"/>
              </a:buClr>
              <a:buSzPts val="800"/>
              <a:buFont typeface="Nunito Light"/>
              <a:buAutoNum type="arabicPeriod"/>
              <a:defRPr>
                <a:solidFill>
                  <a:srgbClr val="000000"/>
                </a:solidFill>
              </a:defRPr>
            </a:lvl1pPr>
            <a:lvl2pPr indent="-304800" lvl="1" marL="914400" rtl="0">
              <a:spcBef>
                <a:spcPts val="1600"/>
              </a:spcBef>
              <a:spcAft>
                <a:spcPts val="0"/>
              </a:spcAft>
              <a:buClr>
                <a:srgbClr val="434343"/>
              </a:buClr>
              <a:buSzPts val="1200"/>
              <a:buFont typeface="Nunito Light"/>
              <a:buAutoNum type="alphaLcPeriod"/>
              <a:defRPr>
                <a:solidFill>
                  <a:srgbClr val="000000"/>
                </a:solidFill>
              </a:defRPr>
            </a:lvl2pPr>
            <a:lvl3pPr indent="-304800" lvl="2" marL="1371600" rtl="0">
              <a:spcBef>
                <a:spcPts val="1600"/>
              </a:spcBef>
              <a:spcAft>
                <a:spcPts val="0"/>
              </a:spcAft>
              <a:buClr>
                <a:srgbClr val="434343"/>
              </a:buClr>
              <a:buSzPts val="1200"/>
              <a:buFont typeface="Nunito Light"/>
              <a:buAutoNum type="romanLcPeriod"/>
              <a:defRPr>
                <a:solidFill>
                  <a:srgbClr val="000000"/>
                </a:solidFill>
              </a:defRPr>
            </a:lvl3pPr>
            <a:lvl4pPr indent="-304800" lvl="3" marL="1828800" rtl="0">
              <a:spcBef>
                <a:spcPts val="1600"/>
              </a:spcBef>
              <a:spcAft>
                <a:spcPts val="0"/>
              </a:spcAft>
              <a:buClr>
                <a:srgbClr val="434343"/>
              </a:buClr>
              <a:buSzPts val="1200"/>
              <a:buFont typeface="Nunito Light"/>
              <a:buAutoNum type="arabicPeriod"/>
              <a:defRPr>
                <a:solidFill>
                  <a:srgbClr val="000000"/>
                </a:solidFill>
              </a:defRPr>
            </a:lvl4pPr>
            <a:lvl5pPr indent="-304800" lvl="4" marL="2286000" rtl="0">
              <a:spcBef>
                <a:spcPts val="1600"/>
              </a:spcBef>
              <a:spcAft>
                <a:spcPts val="0"/>
              </a:spcAft>
              <a:buClr>
                <a:srgbClr val="434343"/>
              </a:buClr>
              <a:buSzPts val="1200"/>
              <a:buFont typeface="Nunito Light"/>
              <a:buAutoNum type="alphaLcPeriod"/>
              <a:defRPr>
                <a:solidFill>
                  <a:srgbClr val="000000"/>
                </a:solidFill>
              </a:defRPr>
            </a:lvl5pPr>
            <a:lvl6pPr indent="-304800" lvl="5" marL="2743200" rtl="0">
              <a:spcBef>
                <a:spcPts val="1600"/>
              </a:spcBef>
              <a:spcAft>
                <a:spcPts val="0"/>
              </a:spcAft>
              <a:buClr>
                <a:srgbClr val="434343"/>
              </a:buClr>
              <a:buSzPts val="1200"/>
              <a:buFont typeface="Nunito Light"/>
              <a:buAutoNum type="romanLcPeriod"/>
              <a:defRPr>
                <a:solidFill>
                  <a:srgbClr val="000000"/>
                </a:solidFill>
              </a:defRPr>
            </a:lvl6pPr>
            <a:lvl7pPr indent="-304800" lvl="6" marL="3200400" rtl="0">
              <a:spcBef>
                <a:spcPts val="1600"/>
              </a:spcBef>
              <a:spcAft>
                <a:spcPts val="0"/>
              </a:spcAft>
              <a:buClr>
                <a:srgbClr val="434343"/>
              </a:buClr>
              <a:buSzPts val="1200"/>
              <a:buFont typeface="Nunito Light"/>
              <a:buAutoNum type="arabicPeriod"/>
              <a:defRPr>
                <a:solidFill>
                  <a:srgbClr val="000000"/>
                </a:solidFill>
              </a:defRPr>
            </a:lvl7pPr>
            <a:lvl8pPr indent="-304800" lvl="7" marL="3657600" rtl="0">
              <a:spcBef>
                <a:spcPts val="1600"/>
              </a:spcBef>
              <a:spcAft>
                <a:spcPts val="0"/>
              </a:spcAft>
              <a:buClr>
                <a:srgbClr val="434343"/>
              </a:buClr>
              <a:buSzPts val="1200"/>
              <a:buFont typeface="Nunito Light"/>
              <a:buAutoNum type="alphaLcPeriod"/>
              <a:defRPr>
                <a:solidFill>
                  <a:srgbClr val="000000"/>
                </a:solidFill>
              </a:defRPr>
            </a:lvl8pPr>
            <a:lvl9pPr indent="-304800" lvl="8" marL="4114800" rtl="0">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Exo 2"/>
              <a:buNone/>
              <a:defRPr b="1" sz="2800">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3.jp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slide" Target="/ppt/slides/slid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slide" Target="/ppt/slid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slide" Target="/ppt/slid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Algoritma dan Pemrograman #02</a:t>
            </a:r>
            <a:endParaRPr/>
          </a:p>
        </p:txBody>
      </p:sp>
      <p:sp>
        <p:nvSpPr>
          <p:cNvPr id="144" name="Google Shape;144;p29"/>
          <p:cNvSpPr txBox="1"/>
          <p:nvPr>
            <p:ph idx="1" type="subTitle"/>
          </p:nvPr>
        </p:nvSpPr>
        <p:spPr>
          <a:xfrm>
            <a:off x="2594650" y="2933525"/>
            <a:ext cx="54282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Operator Relasional, Operator Logika, dan Conditional Statement (If-Else)</a:t>
            </a:r>
            <a:endParaRPr/>
          </a:p>
        </p:txBody>
      </p:sp>
      <p:cxnSp>
        <p:nvCxnSpPr>
          <p:cNvPr id="145" name="Google Shape;145;p29"/>
          <p:cNvCxnSpPr/>
          <p:nvPr/>
        </p:nvCxnSpPr>
        <p:spPr>
          <a:xfrm>
            <a:off x="6677025" y="3176000"/>
            <a:ext cx="2460000" cy="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200"/>
                                        <p:tgtEl>
                                          <p:spTgt spid="1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pic>
        <p:nvPicPr>
          <p:cNvPr id="235" name="Google Shape;235;p38"/>
          <p:cNvPicPr preferRelativeResize="0"/>
          <p:nvPr/>
        </p:nvPicPr>
        <p:blipFill>
          <a:blip r:embed="rId4">
            <a:alphaModFix amt="62000"/>
          </a:blip>
          <a:stretch>
            <a:fillRect/>
          </a:stretch>
        </p:blipFill>
        <p:spPr>
          <a:xfrm>
            <a:off x="0" y="0"/>
            <a:ext cx="9144000" cy="5143500"/>
          </a:xfrm>
          <a:prstGeom prst="rect">
            <a:avLst/>
          </a:prstGeom>
          <a:noFill/>
          <a:ln>
            <a:noFill/>
          </a:ln>
        </p:spPr>
      </p:pic>
      <p:cxnSp>
        <p:nvCxnSpPr>
          <p:cNvPr id="236" name="Google Shape;236;p38"/>
          <p:cNvCxnSpPr/>
          <p:nvPr/>
        </p:nvCxnSpPr>
        <p:spPr>
          <a:xfrm rot="10800000">
            <a:off x="-6825" y="2056050"/>
            <a:ext cx="2854800" cy="0"/>
          </a:xfrm>
          <a:prstGeom prst="straightConnector1">
            <a:avLst/>
          </a:prstGeom>
          <a:noFill/>
          <a:ln cap="flat" cmpd="sng" w="9525">
            <a:solidFill>
              <a:srgbClr val="FFFFFF"/>
            </a:solidFill>
            <a:prstDash val="solid"/>
            <a:round/>
            <a:headEnd len="med" w="med" type="none"/>
            <a:tailEnd len="med" w="med" type="none"/>
          </a:ln>
        </p:spPr>
      </p:cxnSp>
      <p:cxnSp>
        <p:nvCxnSpPr>
          <p:cNvPr id="237" name="Google Shape;237;p38"/>
          <p:cNvCxnSpPr/>
          <p:nvPr/>
        </p:nvCxnSpPr>
        <p:spPr>
          <a:xfrm rot="10800000">
            <a:off x="4389425" y="2962350"/>
            <a:ext cx="4747800" cy="0"/>
          </a:xfrm>
          <a:prstGeom prst="straightConnector1">
            <a:avLst/>
          </a:prstGeom>
          <a:noFill/>
          <a:ln cap="flat" cmpd="sng" w="9525">
            <a:solidFill>
              <a:srgbClr val="FFFFFF"/>
            </a:solidFill>
            <a:prstDash val="solid"/>
            <a:round/>
            <a:headEnd len="med" w="med" type="none"/>
            <a:tailEnd len="med" w="med" type="none"/>
          </a:ln>
        </p:spPr>
      </p:cxnSp>
      <p:sp>
        <p:nvSpPr>
          <p:cNvPr id="238" name="Google Shape;238;p3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Waktunya Latihan!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1000"/>
                                        <p:tgtEl>
                                          <p:spTgt spid="2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1000"/>
                                        <p:tgtEl>
                                          <p:spTgt spid="23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ctrTitle"/>
          </p:nvPr>
        </p:nvSpPr>
        <p:spPr>
          <a:xfrm>
            <a:off x="427950" y="475825"/>
            <a:ext cx="3117300" cy="6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Biasakan</a:t>
            </a:r>
            <a:endParaRPr/>
          </a:p>
        </p:txBody>
      </p:sp>
      <p:pic>
        <p:nvPicPr>
          <p:cNvPr id="244" name="Google Shape;244;p39"/>
          <p:cNvPicPr preferRelativeResize="0"/>
          <p:nvPr/>
        </p:nvPicPr>
        <p:blipFill>
          <a:blip r:embed="rId3">
            <a:alphaModFix/>
          </a:blip>
          <a:stretch>
            <a:fillRect/>
          </a:stretch>
        </p:blipFill>
        <p:spPr>
          <a:xfrm>
            <a:off x="1233950" y="1451150"/>
            <a:ext cx="6676075" cy="2825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ctrTitle"/>
          </p:nvPr>
        </p:nvSpPr>
        <p:spPr>
          <a:xfrm>
            <a:off x="3013350" y="348625"/>
            <a:ext cx="31173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Latihan 1</a:t>
            </a:r>
            <a:endParaRPr/>
          </a:p>
        </p:txBody>
      </p:sp>
      <p:pic>
        <p:nvPicPr>
          <p:cNvPr id="250" name="Google Shape;250;p40"/>
          <p:cNvPicPr preferRelativeResize="0"/>
          <p:nvPr/>
        </p:nvPicPr>
        <p:blipFill>
          <a:blip r:embed="rId3">
            <a:alphaModFix/>
          </a:blip>
          <a:stretch>
            <a:fillRect/>
          </a:stretch>
        </p:blipFill>
        <p:spPr>
          <a:xfrm>
            <a:off x="2662238" y="1366875"/>
            <a:ext cx="3819525" cy="2924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type="ctrTitle"/>
          </p:nvPr>
        </p:nvSpPr>
        <p:spPr>
          <a:xfrm>
            <a:off x="3013350" y="348625"/>
            <a:ext cx="31173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Latihan 2</a:t>
            </a:r>
            <a:endParaRPr/>
          </a:p>
        </p:txBody>
      </p:sp>
      <p:pic>
        <p:nvPicPr>
          <p:cNvPr id="256" name="Google Shape;256;p41"/>
          <p:cNvPicPr preferRelativeResize="0"/>
          <p:nvPr/>
        </p:nvPicPr>
        <p:blipFill>
          <a:blip r:embed="rId3">
            <a:alphaModFix/>
          </a:blip>
          <a:stretch>
            <a:fillRect/>
          </a:stretch>
        </p:blipFill>
        <p:spPr>
          <a:xfrm>
            <a:off x="2414588" y="975600"/>
            <a:ext cx="4314825" cy="3819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ph type="ctrTitle"/>
          </p:nvPr>
        </p:nvSpPr>
        <p:spPr>
          <a:xfrm>
            <a:off x="1964850" y="352850"/>
            <a:ext cx="5214300" cy="5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t>If Else</a:t>
            </a:r>
            <a:endParaRPr i="1"/>
          </a:p>
        </p:txBody>
      </p:sp>
      <p:pic>
        <p:nvPicPr>
          <p:cNvPr id="262" name="Google Shape;262;p42"/>
          <p:cNvPicPr preferRelativeResize="0"/>
          <p:nvPr/>
        </p:nvPicPr>
        <p:blipFill>
          <a:blip r:embed="rId3">
            <a:alphaModFix/>
          </a:blip>
          <a:stretch>
            <a:fillRect/>
          </a:stretch>
        </p:blipFill>
        <p:spPr>
          <a:xfrm>
            <a:off x="3228975" y="1153150"/>
            <a:ext cx="2686050" cy="3505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3"/>
          <p:cNvSpPr txBox="1"/>
          <p:nvPr>
            <p:ph type="ctrTitle"/>
          </p:nvPr>
        </p:nvSpPr>
        <p:spPr>
          <a:xfrm>
            <a:off x="3013350" y="348625"/>
            <a:ext cx="31173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Latihan 3</a:t>
            </a:r>
            <a:endParaRPr/>
          </a:p>
        </p:txBody>
      </p:sp>
      <p:pic>
        <p:nvPicPr>
          <p:cNvPr id="268" name="Google Shape;268;p43"/>
          <p:cNvPicPr preferRelativeResize="0"/>
          <p:nvPr/>
        </p:nvPicPr>
        <p:blipFill>
          <a:blip r:embed="rId3">
            <a:alphaModFix/>
          </a:blip>
          <a:stretch>
            <a:fillRect/>
          </a:stretch>
        </p:blipFill>
        <p:spPr>
          <a:xfrm>
            <a:off x="1624013" y="1097875"/>
            <a:ext cx="5895975" cy="3638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ph type="ctrTitle"/>
          </p:nvPr>
        </p:nvSpPr>
        <p:spPr>
          <a:xfrm>
            <a:off x="1964850" y="352850"/>
            <a:ext cx="5214300" cy="5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t>Multi If</a:t>
            </a:r>
            <a:endParaRPr i="1"/>
          </a:p>
        </p:txBody>
      </p:sp>
      <p:pic>
        <p:nvPicPr>
          <p:cNvPr id="274" name="Google Shape;274;p44"/>
          <p:cNvPicPr preferRelativeResize="0"/>
          <p:nvPr/>
        </p:nvPicPr>
        <p:blipFill>
          <a:blip r:embed="rId3">
            <a:alphaModFix/>
          </a:blip>
          <a:stretch>
            <a:fillRect/>
          </a:stretch>
        </p:blipFill>
        <p:spPr>
          <a:xfrm>
            <a:off x="2886075" y="1153125"/>
            <a:ext cx="3371850" cy="3543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type="ctrTitle"/>
          </p:nvPr>
        </p:nvSpPr>
        <p:spPr>
          <a:xfrm>
            <a:off x="3013350" y="348625"/>
            <a:ext cx="31173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Latihan 4</a:t>
            </a:r>
            <a:endParaRPr/>
          </a:p>
        </p:txBody>
      </p:sp>
      <p:pic>
        <p:nvPicPr>
          <p:cNvPr id="280" name="Google Shape;280;p45"/>
          <p:cNvPicPr preferRelativeResize="0"/>
          <p:nvPr/>
        </p:nvPicPr>
        <p:blipFill>
          <a:blip r:embed="rId3">
            <a:alphaModFix/>
          </a:blip>
          <a:stretch>
            <a:fillRect/>
          </a:stretch>
        </p:blipFill>
        <p:spPr>
          <a:xfrm>
            <a:off x="2626025" y="921025"/>
            <a:ext cx="3891957" cy="3917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6"/>
          <p:cNvSpPr txBox="1"/>
          <p:nvPr>
            <p:ph type="ctrTitle"/>
          </p:nvPr>
        </p:nvSpPr>
        <p:spPr>
          <a:xfrm>
            <a:off x="1964850" y="352850"/>
            <a:ext cx="5214300" cy="5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t>Nested If</a:t>
            </a:r>
            <a:endParaRPr i="1"/>
          </a:p>
        </p:txBody>
      </p:sp>
      <p:pic>
        <p:nvPicPr>
          <p:cNvPr id="286" name="Google Shape;286;p46"/>
          <p:cNvPicPr preferRelativeResize="0"/>
          <p:nvPr/>
        </p:nvPicPr>
        <p:blipFill>
          <a:blip r:embed="rId3">
            <a:alphaModFix/>
          </a:blip>
          <a:stretch>
            <a:fillRect/>
          </a:stretch>
        </p:blipFill>
        <p:spPr>
          <a:xfrm>
            <a:off x="3366500" y="965025"/>
            <a:ext cx="2411011" cy="3939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7"/>
          <p:cNvSpPr txBox="1"/>
          <p:nvPr>
            <p:ph type="ctrTitle"/>
          </p:nvPr>
        </p:nvSpPr>
        <p:spPr>
          <a:xfrm>
            <a:off x="3013350" y="348625"/>
            <a:ext cx="31173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Latihan 5</a:t>
            </a:r>
            <a:endParaRPr/>
          </a:p>
        </p:txBody>
      </p:sp>
      <p:pic>
        <p:nvPicPr>
          <p:cNvPr id="292" name="Google Shape;292;p47"/>
          <p:cNvPicPr preferRelativeResize="0"/>
          <p:nvPr/>
        </p:nvPicPr>
        <p:blipFill>
          <a:blip r:embed="rId3">
            <a:alphaModFix/>
          </a:blip>
          <a:stretch>
            <a:fillRect/>
          </a:stretch>
        </p:blipFill>
        <p:spPr>
          <a:xfrm>
            <a:off x="2643587" y="921025"/>
            <a:ext cx="3856817" cy="3917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Agenda Hari Ini</a:t>
            </a:r>
            <a:endParaRPr/>
          </a:p>
        </p:txBody>
      </p:sp>
      <p:sp>
        <p:nvSpPr>
          <p:cNvPr id="151" name="Google Shape;151;p30"/>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Operator Relasiona</a:t>
            </a:r>
            <a:r>
              <a:rPr lang="en"/>
              <a:t>l</a:t>
            </a:r>
            <a:endParaRPr/>
          </a:p>
        </p:txBody>
      </p:sp>
      <p:sp>
        <p:nvSpPr>
          <p:cNvPr id="152" name="Google Shape;152;p30"/>
          <p:cNvSpPr txBox="1"/>
          <p:nvPr>
            <p:ph idx="1" type="subTitle"/>
          </p:nvPr>
        </p:nvSpPr>
        <p:spPr>
          <a:xfrm>
            <a:off x="690446" y="613462"/>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Apa itu operator relasional?</a:t>
            </a:r>
            <a:endParaRPr/>
          </a:p>
        </p:txBody>
      </p:sp>
      <p:sp>
        <p:nvSpPr>
          <p:cNvPr id="153" name="Google Shape;153;p30">
            <a:hlinkClick action="ppaction://hlinksldjump" r:id="rId3"/>
          </p:cNvPr>
          <p:cNvSpPr txBox="1"/>
          <p:nvPr>
            <p:ph idx="3" type="title"/>
          </p:nvPr>
        </p:nvSpPr>
        <p:spPr>
          <a:xfrm>
            <a:off x="2118448" y="57099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54" name="Google Shape;154;p30">
            <a:hlinkClick action="ppaction://hlinksldjump" r:id="rId4"/>
          </p:cNvPr>
          <p:cNvSpPr txBox="1"/>
          <p:nvPr>
            <p:ph idx="4" type="title"/>
          </p:nvPr>
        </p:nvSpPr>
        <p:spPr>
          <a:xfrm>
            <a:off x="2105406" y="154235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55" name="Google Shape;155;p30">
            <a:hlinkClick/>
          </p:cNvPr>
          <p:cNvSpPr txBox="1"/>
          <p:nvPr>
            <p:ph idx="7" type="title"/>
          </p:nvPr>
        </p:nvSpPr>
        <p:spPr>
          <a:xfrm>
            <a:off x="5914783" y="3857558"/>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56" name="Google Shape;156;p30"/>
          <p:cNvSpPr txBox="1"/>
          <p:nvPr>
            <p:ph idx="9" type="ctrTitle"/>
          </p:nvPr>
        </p:nvSpPr>
        <p:spPr>
          <a:xfrm>
            <a:off x="390221" y="13391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Operator Logika</a:t>
            </a:r>
            <a:endParaRPr/>
          </a:p>
        </p:txBody>
      </p:sp>
      <p:sp>
        <p:nvSpPr>
          <p:cNvPr id="157" name="Google Shape;157;p30"/>
          <p:cNvSpPr txBox="1"/>
          <p:nvPr>
            <p:ph idx="13" type="subTitle"/>
          </p:nvPr>
        </p:nvSpPr>
        <p:spPr>
          <a:xfrm>
            <a:off x="690375" y="1750950"/>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Apa itu operator logika?</a:t>
            </a:r>
            <a:endParaRPr/>
          </a:p>
        </p:txBody>
      </p:sp>
      <p:sp>
        <p:nvSpPr>
          <p:cNvPr id="158" name="Google Shape;158;p30"/>
          <p:cNvSpPr txBox="1"/>
          <p:nvPr>
            <p:ph idx="18" type="ctrTitle"/>
          </p:nvPr>
        </p:nvSpPr>
        <p:spPr>
          <a:xfrm>
            <a:off x="6811550" y="3569800"/>
            <a:ext cx="16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Conditional Statement</a:t>
            </a:r>
            <a:endParaRPr/>
          </a:p>
        </p:txBody>
      </p:sp>
      <p:sp>
        <p:nvSpPr>
          <p:cNvPr id="159" name="Google Shape;159;p30"/>
          <p:cNvSpPr txBox="1"/>
          <p:nvPr>
            <p:ph idx="19" type="subTitle"/>
          </p:nvPr>
        </p:nvSpPr>
        <p:spPr>
          <a:xfrm>
            <a:off x="6811550" y="4089725"/>
            <a:ext cx="1802100" cy="7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hlink"/>
                </a:solidFill>
              </a:rPr>
              <a:t>Apa itu Conditional Statement? Apa If-Else itu?</a:t>
            </a:r>
            <a:endParaRPr>
              <a:solidFill>
                <a:schemeClr val="hlink"/>
              </a:solidFill>
            </a:endParaRPr>
          </a:p>
        </p:txBody>
      </p:sp>
      <p:cxnSp>
        <p:nvCxnSpPr>
          <p:cNvPr id="160" name="Google Shape;160;p30"/>
          <p:cNvCxnSpPr/>
          <p:nvPr/>
        </p:nvCxnSpPr>
        <p:spPr>
          <a:xfrm>
            <a:off x="3297225" y="0"/>
            <a:ext cx="0" cy="2393700"/>
          </a:xfrm>
          <a:prstGeom prst="straightConnector1">
            <a:avLst/>
          </a:prstGeom>
          <a:noFill/>
          <a:ln cap="flat" cmpd="sng" w="9525">
            <a:solidFill>
              <a:srgbClr val="595959"/>
            </a:solidFill>
            <a:prstDash val="solid"/>
            <a:round/>
            <a:headEnd len="med" w="med" type="none"/>
            <a:tailEnd len="med" w="med" type="none"/>
          </a:ln>
        </p:spPr>
      </p:cxnSp>
      <p:cxnSp>
        <p:nvCxnSpPr>
          <p:cNvPr id="161" name="Google Shape;161;p30"/>
          <p:cNvCxnSpPr/>
          <p:nvPr/>
        </p:nvCxnSpPr>
        <p:spPr>
          <a:xfrm>
            <a:off x="5861950" y="3131400"/>
            <a:ext cx="0" cy="20301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1000"/>
                                        <p:tgtEl>
                                          <p:spTgt spid="16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1000"/>
                                        <p:tgtEl>
                                          <p:spTgt spid="16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type="ctrTitle"/>
          </p:nvPr>
        </p:nvSpPr>
        <p:spPr>
          <a:xfrm>
            <a:off x="3013350" y="348625"/>
            <a:ext cx="31173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Latihan 6</a:t>
            </a:r>
            <a:endParaRPr/>
          </a:p>
        </p:txBody>
      </p:sp>
      <p:sp>
        <p:nvSpPr>
          <p:cNvPr id="298" name="Google Shape;298;p48"/>
          <p:cNvSpPr txBox="1"/>
          <p:nvPr>
            <p:ph idx="4294967295" type="body"/>
          </p:nvPr>
        </p:nvSpPr>
        <p:spPr>
          <a:xfrm>
            <a:off x="1411650" y="1169375"/>
            <a:ext cx="6320700" cy="22476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b="1" lang="en" sz="1700">
                <a:latin typeface="Roboto Condensed"/>
                <a:ea typeface="Roboto Condensed"/>
                <a:cs typeface="Roboto Condensed"/>
                <a:sym typeface="Roboto Condensed"/>
              </a:rPr>
              <a:t>Buat program pembanding 3 bilangan (int), dengan nilai dari tiap variabel diinputkan oleh user, kemudian output sebagai berikut:</a:t>
            </a:r>
            <a:endParaRPr b="1" sz="1700">
              <a:latin typeface="Roboto Condensed"/>
              <a:ea typeface="Roboto Condensed"/>
              <a:cs typeface="Roboto Condensed"/>
              <a:sym typeface="Roboto Condensed"/>
            </a:endParaRPr>
          </a:p>
          <a:p>
            <a:pPr indent="0" lvl="0" marL="0" rtl="0" algn="just">
              <a:lnSpc>
                <a:spcPct val="100000"/>
              </a:lnSpc>
              <a:spcBef>
                <a:spcPts val="0"/>
              </a:spcBef>
              <a:spcAft>
                <a:spcPts val="0"/>
              </a:spcAft>
              <a:buClr>
                <a:schemeClr val="dk1"/>
              </a:buClr>
              <a:buSzPts val="1100"/>
              <a:buFont typeface="Arial"/>
              <a:buNone/>
            </a:pPr>
            <a:r>
              <a:rPr b="1" lang="en" sz="1700">
                <a:latin typeface="Roboto Condensed"/>
                <a:ea typeface="Roboto Condensed"/>
                <a:cs typeface="Roboto Condensed"/>
                <a:sym typeface="Roboto Condensed"/>
              </a:rPr>
              <a:t>Bilangan terbesar adalah	: X</a:t>
            </a:r>
            <a:endParaRPr b="1" sz="1700">
              <a:latin typeface="Roboto Condensed"/>
              <a:ea typeface="Roboto Condensed"/>
              <a:cs typeface="Roboto Condensed"/>
              <a:sym typeface="Roboto Condensed"/>
            </a:endParaRPr>
          </a:p>
          <a:p>
            <a:pPr indent="0" lvl="0" marL="0" rtl="0" algn="just">
              <a:lnSpc>
                <a:spcPct val="100000"/>
              </a:lnSpc>
              <a:spcBef>
                <a:spcPts val="0"/>
              </a:spcBef>
              <a:spcAft>
                <a:spcPts val="0"/>
              </a:spcAft>
              <a:buClr>
                <a:schemeClr val="dk1"/>
              </a:buClr>
              <a:buSzPts val="1100"/>
              <a:buFont typeface="Arial"/>
              <a:buNone/>
            </a:pPr>
            <a:r>
              <a:rPr b="1" lang="en" sz="1700">
                <a:latin typeface="Roboto Condensed"/>
                <a:ea typeface="Roboto Condensed"/>
                <a:cs typeface="Roboto Condensed"/>
                <a:sym typeface="Roboto Condensed"/>
              </a:rPr>
              <a:t>Bilangan terkecil adalah	: Y</a:t>
            </a:r>
            <a:endParaRPr b="1" sz="1700">
              <a:latin typeface="Roboto Condensed"/>
              <a:ea typeface="Roboto Condensed"/>
              <a:cs typeface="Roboto Condensed"/>
              <a:sym typeface="Roboto Condensed"/>
            </a:endParaRPr>
          </a:p>
          <a:p>
            <a:pPr indent="0" lvl="0" marL="0" rtl="0" algn="just">
              <a:lnSpc>
                <a:spcPct val="100000"/>
              </a:lnSpc>
              <a:spcBef>
                <a:spcPts val="0"/>
              </a:spcBef>
              <a:spcAft>
                <a:spcPts val="0"/>
              </a:spcAft>
              <a:buClr>
                <a:schemeClr val="dk1"/>
              </a:buClr>
              <a:buSzPts val="1100"/>
              <a:buFont typeface="Arial"/>
              <a:buNone/>
            </a:pPr>
            <a:r>
              <a:t/>
            </a:r>
            <a:endParaRPr b="1" sz="1700">
              <a:latin typeface="Roboto Condensed"/>
              <a:ea typeface="Roboto Condensed"/>
              <a:cs typeface="Roboto Condensed"/>
              <a:sym typeface="Roboto Condensed"/>
            </a:endParaRPr>
          </a:p>
          <a:p>
            <a:pPr indent="0" lvl="0" marL="0" rtl="0" algn="just">
              <a:lnSpc>
                <a:spcPct val="100000"/>
              </a:lnSpc>
              <a:spcBef>
                <a:spcPts val="0"/>
              </a:spcBef>
              <a:spcAft>
                <a:spcPts val="0"/>
              </a:spcAft>
              <a:buClr>
                <a:schemeClr val="dk1"/>
              </a:buClr>
              <a:buSzPts val="1100"/>
              <a:buFont typeface="Arial"/>
              <a:buNone/>
            </a:pPr>
            <a:r>
              <a:rPr b="1" lang="en" sz="1700">
                <a:latin typeface="Roboto Condensed"/>
                <a:ea typeface="Roboto Condensed"/>
                <a:cs typeface="Roboto Condensed"/>
                <a:sym typeface="Roboto Condensed"/>
              </a:rPr>
              <a:t>Contoh:</a:t>
            </a:r>
            <a:endParaRPr b="1" sz="1700">
              <a:latin typeface="Roboto Condensed"/>
              <a:ea typeface="Roboto Condensed"/>
              <a:cs typeface="Roboto Condensed"/>
              <a:sym typeface="Roboto Condensed"/>
            </a:endParaRPr>
          </a:p>
          <a:p>
            <a:pPr indent="0" lvl="0" marL="0" rtl="0" algn="just">
              <a:lnSpc>
                <a:spcPct val="100000"/>
              </a:lnSpc>
              <a:spcBef>
                <a:spcPts val="0"/>
              </a:spcBef>
              <a:spcAft>
                <a:spcPts val="0"/>
              </a:spcAft>
              <a:buClr>
                <a:schemeClr val="dk1"/>
              </a:buClr>
              <a:buSzPts val="1100"/>
              <a:buFont typeface="Arial"/>
              <a:buNone/>
            </a:pPr>
            <a:r>
              <a:t/>
            </a:r>
            <a:endParaRPr b="1" sz="1700">
              <a:latin typeface="Roboto Condensed"/>
              <a:ea typeface="Roboto Condensed"/>
              <a:cs typeface="Roboto Condensed"/>
              <a:sym typeface="Roboto Condensed"/>
            </a:endParaRPr>
          </a:p>
          <a:p>
            <a:pPr indent="457200" lvl="0" marL="457200" rtl="0" algn="just">
              <a:lnSpc>
                <a:spcPct val="100000"/>
              </a:lnSpc>
              <a:spcBef>
                <a:spcPts val="0"/>
              </a:spcBef>
              <a:spcAft>
                <a:spcPts val="0"/>
              </a:spcAft>
              <a:buNone/>
            </a:pPr>
            <a:r>
              <a:rPr b="1" lang="en" sz="1700">
                <a:latin typeface="Roboto Condensed"/>
                <a:ea typeface="Roboto Condensed"/>
                <a:cs typeface="Roboto Condensed"/>
                <a:sym typeface="Roboto Condensed"/>
              </a:rPr>
              <a:t>Input								Output</a:t>
            </a:r>
            <a:endParaRPr b="1" sz="1700">
              <a:latin typeface="Roboto Condensed"/>
              <a:ea typeface="Roboto Condensed"/>
              <a:cs typeface="Roboto Condensed"/>
              <a:sym typeface="Roboto Condensed"/>
            </a:endParaRPr>
          </a:p>
        </p:txBody>
      </p:sp>
      <p:pic>
        <p:nvPicPr>
          <p:cNvPr id="299" name="Google Shape;299;p48"/>
          <p:cNvPicPr preferRelativeResize="0"/>
          <p:nvPr/>
        </p:nvPicPr>
        <p:blipFill>
          <a:blip r:embed="rId3">
            <a:alphaModFix/>
          </a:blip>
          <a:stretch>
            <a:fillRect/>
          </a:stretch>
        </p:blipFill>
        <p:spPr>
          <a:xfrm>
            <a:off x="969825" y="3562150"/>
            <a:ext cx="3381375" cy="885825"/>
          </a:xfrm>
          <a:prstGeom prst="rect">
            <a:avLst/>
          </a:prstGeom>
          <a:noFill/>
          <a:ln>
            <a:noFill/>
          </a:ln>
        </p:spPr>
      </p:pic>
      <p:pic>
        <p:nvPicPr>
          <p:cNvPr id="300" name="Google Shape;300;p48"/>
          <p:cNvPicPr preferRelativeResize="0"/>
          <p:nvPr/>
        </p:nvPicPr>
        <p:blipFill>
          <a:blip r:embed="rId4">
            <a:alphaModFix/>
          </a:blip>
          <a:stretch>
            <a:fillRect/>
          </a:stretch>
        </p:blipFill>
        <p:spPr>
          <a:xfrm>
            <a:off x="4858050" y="3638350"/>
            <a:ext cx="3067050" cy="733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a:hlinkClick action="ppaction://hlinksldjump" r:id="rId3"/>
          </p:cNvPr>
          <p:cNvSpPr/>
          <p:nvPr/>
        </p:nvSpPr>
        <p:spPr>
          <a:xfrm>
            <a:off x="7991475" y="463300"/>
            <a:ext cx="620100" cy="617400"/>
          </a:xfrm>
          <a:prstGeom prst="snip2DiagRect">
            <a:avLst>
              <a:gd fmla="val 0" name="adj1"/>
              <a:gd fmla="val 16667" name="adj2"/>
            </a:avLst>
          </a:prstGeom>
          <a:solidFill>
            <a:schemeClr val="accen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9"/>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Tugas!</a:t>
            </a:r>
            <a:endParaRPr/>
          </a:p>
        </p:txBody>
      </p:sp>
      <p:cxnSp>
        <p:nvCxnSpPr>
          <p:cNvPr id="307" name="Google Shape;307;p49"/>
          <p:cNvCxnSpPr/>
          <p:nvPr/>
        </p:nvCxnSpPr>
        <p:spPr>
          <a:xfrm>
            <a:off x="0" y="4028275"/>
            <a:ext cx="1561500" cy="0"/>
          </a:xfrm>
          <a:prstGeom prst="straightConnector1">
            <a:avLst/>
          </a:prstGeom>
          <a:noFill/>
          <a:ln cap="flat" cmpd="sng" w="9525">
            <a:solidFill>
              <a:srgbClr val="434343"/>
            </a:solidFill>
            <a:prstDash val="solid"/>
            <a:round/>
            <a:headEnd len="med" w="med" type="none"/>
            <a:tailEnd len="med" w="med" type="none"/>
          </a:ln>
        </p:spPr>
      </p:cxnSp>
      <p:grpSp>
        <p:nvGrpSpPr>
          <p:cNvPr id="308" name="Google Shape;308;p49"/>
          <p:cNvGrpSpPr/>
          <p:nvPr/>
        </p:nvGrpSpPr>
        <p:grpSpPr>
          <a:xfrm>
            <a:off x="8089940" y="561326"/>
            <a:ext cx="423413" cy="421569"/>
            <a:chOff x="7703675" y="2541175"/>
            <a:chExt cx="499425" cy="497250"/>
          </a:xfrm>
        </p:grpSpPr>
        <p:sp>
          <p:nvSpPr>
            <p:cNvPr id="309" name="Google Shape;309;p49"/>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9"/>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9"/>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9"/>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9"/>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1000"/>
                                        <p:tgtEl>
                                          <p:spTgt spid="3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0"/>
          <p:cNvSpPr txBox="1"/>
          <p:nvPr>
            <p:ph type="ctrTitle"/>
          </p:nvPr>
        </p:nvSpPr>
        <p:spPr>
          <a:xfrm>
            <a:off x="3013350" y="363100"/>
            <a:ext cx="3117300" cy="6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Tugas 1</a:t>
            </a:r>
            <a:endParaRPr/>
          </a:p>
        </p:txBody>
      </p:sp>
      <p:sp>
        <p:nvSpPr>
          <p:cNvPr id="319" name="Google Shape;319;p50"/>
          <p:cNvSpPr txBox="1"/>
          <p:nvPr>
            <p:ph idx="4294967295" type="body"/>
          </p:nvPr>
        </p:nvSpPr>
        <p:spPr>
          <a:xfrm>
            <a:off x="1033300" y="1800150"/>
            <a:ext cx="3681000" cy="1543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b="1" lang="en" sz="1700">
                <a:latin typeface="Roboto Condensed"/>
                <a:ea typeface="Roboto Condensed"/>
                <a:cs typeface="Roboto Condensed"/>
                <a:sym typeface="Roboto Condensed"/>
              </a:rPr>
              <a:t>Buat program penentu huruf mutu dari nilai yang diinputkan.</a:t>
            </a:r>
            <a:endParaRPr b="1" sz="1700">
              <a:latin typeface="Roboto Condensed"/>
              <a:ea typeface="Roboto Condensed"/>
              <a:cs typeface="Roboto Condensed"/>
              <a:sym typeface="Roboto Condensed"/>
            </a:endParaRPr>
          </a:p>
          <a:p>
            <a:pPr indent="0" lvl="0" marL="0" rtl="0" algn="just">
              <a:lnSpc>
                <a:spcPct val="100000"/>
              </a:lnSpc>
              <a:spcBef>
                <a:spcPts val="0"/>
              </a:spcBef>
              <a:spcAft>
                <a:spcPts val="0"/>
              </a:spcAft>
              <a:buClr>
                <a:schemeClr val="dk1"/>
              </a:buClr>
              <a:buSzPts val="1100"/>
              <a:buFont typeface="Arial"/>
              <a:buNone/>
            </a:pPr>
            <a:r>
              <a:t/>
            </a:r>
            <a:endParaRPr b="1" sz="1700">
              <a:latin typeface="Roboto Condensed"/>
              <a:ea typeface="Roboto Condensed"/>
              <a:cs typeface="Roboto Condensed"/>
              <a:sym typeface="Roboto Condensed"/>
            </a:endParaRPr>
          </a:p>
          <a:p>
            <a:pPr indent="0" lvl="0" marL="0" rtl="0" algn="just">
              <a:lnSpc>
                <a:spcPct val="100000"/>
              </a:lnSpc>
              <a:spcBef>
                <a:spcPts val="0"/>
              </a:spcBef>
              <a:spcAft>
                <a:spcPts val="0"/>
              </a:spcAft>
              <a:buClr>
                <a:schemeClr val="dk1"/>
              </a:buClr>
              <a:buSzPts val="1100"/>
              <a:buFont typeface="Arial"/>
              <a:buNone/>
            </a:pPr>
            <a:r>
              <a:rPr b="1" lang="en" sz="1700">
                <a:latin typeface="Roboto Condensed"/>
                <a:ea typeface="Roboto Condensed"/>
                <a:cs typeface="Roboto Condensed"/>
                <a:sym typeface="Roboto Condensed"/>
              </a:rPr>
              <a:t>Input		: Nilai Tugas, Kuis, UTS, UAS</a:t>
            </a:r>
            <a:endParaRPr b="1" sz="1700">
              <a:latin typeface="Roboto Condensed"/>
              <a:ea typeface="Roboto Condensed"/>
              <a:cs typeface="Roboto Condensed"/>
              <a:sym typeface="Roboto Condensed"/>
            </a:endParaRPr>
          </a:p>
          <a:p>
            <a:pPr indent="0" lvl="0" marL="0" rtl="0" algn="just">
              <a:lnSpc>
                <a:spcPct val="100000"/>
              </a:lnSpc>
              <a:spcBef>
                <a:spcPts val="0"/>
              </a:spcBef>
              <a:spcAft>
                <a:spcPts val="0"/>
              </a:spcAft>
              <a:buNone/>
            </a:pPr>
            <a:r>
              <a:rPr b="1" lang="en" sz="1700">
                <a:latin typeface="Roboto Condensed"/>
                <a:ea typeface="Roboto Condensed"/>
                <a:cs typeface="Roboto Condensed"/>
                <a:sym typeface="Roboto Condensed"/>
              </a:rPr>
              <a:t>Output	: Huruf Mutu</a:t>
            </a:r>
            <a:endParaRPr b="1" sz="1700">
              <a:latin typeface="Roboto Condensed"/>
              <a:ea typeface="Roboto Condensed"/>
              <a:cs typeface="Roboto Condensed"/>
              <a:sym typeface="Roboto Condensed"/>
            </a:endParaRPr>
          </a:p>
        </p:txBody>
      </p:sp>
      <p:pic>
        <p:nvPicPr>
          <p:cNvPr id="320" name="Google Shape;320;p50"/>
          <p:cNvPicPr preferRelativeResize="0"/>
          <p:nvPr/>
        </p:nvPicPr>
        <p:blipFill>
          <a:blip r:embed="rId3">
            <a:alphaModFix/>
          </a:blip>
          <a:stretch>
            <a:fillRect/>
          </a:stretch>
        </p:blipFill>
        <p:spPr>
          <a:xfrm>
            <a:off x="5127125" y="1207425"/>
            <a:ext cx="3200400" cy="3276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1"/>
          <p:cNvSpPr txBox="1"/>
          <p:nvPr>
            <p:ph type="ctrTitle"/>
          </p:nvPr>
        </p:nvSpPr>
        <p:spPr>
          <a:xfrm>
            <a:off x="3013350" y="363100"/>
            <a:ext cx="3117300" cy="6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Tugas 2</a:t>
            </a:r>
            <a:endParaRPr/>
          </a:p>
        </p:txBody>
      </p:sp>
      <p:sp>
        <p:nvSpPr>
          <p:cNvPr id="326" name="Google Shape;326;p51"/>
          <p:cNvSpPr txBox="1"/>
          <p:nvPr>
            <p:ph idx="4294967295" type="body"/>
          </p:nvPr>
        </p:nvSpPr>
        <p:spPr>
          <a:xfrm>
            <a:off x="1140600" y="1323225"/>
            <a:ext cx="6879600" cy="2679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700">
                <a:latin typeface="Roboto Condensed"/>
                <a:ea typeface="Roboto Condensed"/>
                <a:cs typeface="Roboto Condensed"/>
                <a:sym typeface="Roboto Condensed"/>
              </a:rPr>
              <a:t>Buat program yang dapat mencari akar-akar persamaan kuadrat aX</a:t>
            </a:r>
            <a:r>
              <a:rPr b="1" baseline="30000" lang="en" sz="1700">
                <a:latin typeface="Roboto Condensed"/>
                <a:ea typeface="Roboto Condensed"/>
                <a:cs typeface="Roboto Condensed"/>
                <a:sym typeface="Roboto Condensed"/>
              </a:rPr>
              <a:t>2</a:t>
            </a:r>
            <a:r>
              <a:rPr b="1" lang="en" sz="1700">
                <a:latin typeface="Roboto Condensed"/>
                <a:ea typeface="Roboto Condensed"/>
                <a:cs typeface="Roboto Condensed"/>
                <a:sym typeface="Roboto Condensed"/>
              </a:rPr>
              <a:t>+bX+c=0</a:t>
            </a:r>
            <a:endParaRPr b="1" sz="1700">
              <a:latin typeface="Roboto Condensed"/>
              <a:ea typeface="Roboto Condensed"/>
              <a:cs typeface="Roboto Condensed"/>
              <a:sym typeface="Roboto Condensed"/>
            </a:endParaRPr>
          </a:p>
          <a:p>
            <a:pPr indent="0" lvl="0" marL="0" rtl="0" algn="l">
              <a:lnSpc>
                <a:spcPct val="100000"/>
              </a:lnSpc>
              <a:spcBef>
                <a:spcPts val="0"/>
              </a:spcBef>
              <a:spcAft>
                <a:spcPts val="0"/>
              </a:spcAft>
              <a:buClr>
                <a:schemeClr val="dk1"/>
              </a:buClr>
              <a:buSzPts val="1100"/>
              <a:buFont typeface="Arial"/>
              <a:buNone/>
            </a:pPr>
            <a:r>
              <a:t/>
            </a:r>
            <a:endParaRPr b="1" sz="1700">
              <a:latin typeface="Roboto Condensed"/>
              <a:ea typeface="Roboto Condensed"/>
              <a:cs typeface="Roboto Condensed"/>
              <a:sym typeface="Roboto Condensed"/>
            </a:endParaRPr>
          </a:p>
          <a:p>
            <a:pPr indent="0" lvl="0" marL="0" rtl="0" algn="l">
              <a:lnSpc>
                <a:spcPct val="100000"/>
              </a:lnSpc>
              <a:spcBef>
                <a:spcPts val="0"/>
              </a:spcBef>
              <a:spcAft>
                <a:spcPts val="0"/>
              </a:spcAft>
              <a:buClr>
                <a:schemeClr val="dk1"/>
              </a:buClr>
              <a:buSzPts val="1100"/>
              <a:buFont typeface="Arial"/>
              <a:buNone/>
            </a:pPr>
            <a:r>
              <a:rPr b="1" lang="en" sz="1700">
                <a:latin typeface="Roboto Condensed"/>
                <a:ea typeface="Roboto Condensed"/>
                <a:cs typeface="Roboto Condensed"/>
                <a:sym typeface="Roboto Condensed"/>
              </a:rPr>
              <a:t>Rumus:</a:t>
            </a:r>
            <a:endParaRPr b="1" sz="1700">
              <a:latin typeface="Roboto Condensed"/>
              <a:ea typeface="Roboto Condensed"/>
              <a:cs typeface="Roboto Condensed"/>
              <a:sym typeface="Roboto Condensed"/>
            </a:endParaRPr>
          </a:p>
          <a:p>
            <a:pPr indent="0" lvl="0" marL="0" rtl="0" algn="l">
              <a:lnSpc>
                <a:spcPct val="100000"/>
              </a:lnSpc>
              <a:spcBef>
                <a:spcPts val="0"/>
              </a:spcBef>
              <a:spcAft>
                <a:spcPts val="0"/>
              </a:spcAft>
              <a:buClr>
                <a:schemeClr val="dk1"/>
              </a:buClr>
              <a:buSzPts val="1100"/>
              <a:buFont typeface="Arial"/>
              <a:buNone/>
            </a:pPr>
            <a:r>
              <a:rPr b="1" lang="en" sz="1700">
                <a:latin typeface="Roboto Condensed"/>
                <a:ea typeface="Roboto Condensed"/>
                <a:cs typeface="Roboto Condensed"/>
                <a:sym typeface="Roboto Condensed"/>
              </a:rPr>
              <a:t>D = b</a:t>
            </a:r>
            <a:r>
              <a:rPr b="1" baseline="30000" lang="en" sz="1700">
                <a:latin typeface="Roboto Condensed"/>
                <a:ea typeface="Roboto Condensed"/>
                <a:cs typeface="Roboto Condensed"/>
                <a:sym typeface="Roboto Condensed"/>
              </a:rPr>
              <a:t>2</a:t>
            </a:r>
            <a:r>
              <a:rPr b="1" lang="en" sz="1700">
                <a:latin typeface="Roboto Condensed"/>
                <a:ea typeface="Roboto Condensed"/>
                <a:cs typeface="Roboto Condensed"/>
                <a:sym typeface="Roboto Condensed"/>
              </a:rPr>
              <a:t> - 4*a*c dan X1, X2 = (-b ± sqrt(D)) / 2*a</a:t>
            </a:r>
            <a:endParaRPr b="1" sz="1700">
              <a:latin typeface="Roboto Condensed"/>
              <a:ea typeface="Roboto Condensed"/>
              <a:cs typeface="Roboto Condensed"/>
              <a:sym typeface="Roboto Condensed"/>
            </a:endParaRPr>
          </a:p>
          <a:p>
            <a:pPr indent="0" lvl="0" marL="0" rtl="0" algn="l">
              <a:lnSpc>
                <a:spcPct val="100000"/>
              </a:lnSpc>
              <a:spcBef>
                <a:spcPts val="0"/>
              </a:spcBef>
              <a:spcAft>
                <a:spcPts val="0"/>
              </a:spcAft>
              <a:buClr>
                <a:schemeClr val="dk1"/>
              </a:buClr>
              <a:buSzPts val="1100"/>
              <a:buFont typeface="Arial"/>
              <a:buNone/>
            </a:pPr>
            <a:r>
              <a:t/>
            </a:r>
            <a:endParaRPr b="1" sz="1700">
              <a:latin typeface="Roboto Condensed"/>
              <a:ea typeface="Roboto Condensed"/>
              <a:cs typeface="Roboto Condensed"/>
              <a:sym typeface="Roboto Condensed"/>
            </a:endParaRPr>
          </a:p>
          <a:p>
            <a:pPr indent="0" lvl="0" marL="0" rtl="0" algn="l">
              <a:lnSpc>
                <a:spcPct val="100000"/>
              </a:lnSpc>
              <a:spcBef>
                <a:spcPts val="0"/>
              </a:spcBef>
              <a:spcAft>
                <a:spcPts val="0"/>
              </a:spcAft>
              <a:buClr>
                <a:schemeClr val="dk1"/>
              </a:buClr>
              <a:buSzPts val="1100"/>
              <a:buFont typeface="Arial"/>
              <a:buNone/>
            </a:pPr>
            <a:r>
              <a:rPr b="1" lang="en" sz="1700">
                <a:latin typeface="Roboto Condensed"/>
                <a:ea typeface="Roboto Condensed"/>
                <a:cs typeface="Roboto Condensed"/>
                <a:sym typeface="Roboto Condensed"/>
              </a:rPr>
              <a:t>Dengan ketentuan:</a:t>
            </a:r>
            <a:endParaRPr b="1" sz="1700">
              <a:latin typeface="Roboto Condensed"/>
              <a:ea typeface="Roboto Condensed"/>
              <a:cs typeface="Roboto Condensed"/>
              <a:sym typeface="Roboto Condensed"/>
            </a:endParaRPr>
          </a:p>
          <a:p>
            <a:pPr indent="0" lvl="0" marL="0" rtl="0" algn="l">
              <a:lnSpc>
                <a:spcPct val="100000"/>
              </a:lnSpc>
              <a:spcBef>
                <a:spcPts val="0"/>
              </a:spcBef>
              <a:spcAft>
                <a:spcPts val="0"/>
              </a:spcAft>
              <a:buClr>
                <a:schemeClr val="dk1"/>
              </a:buClr>
              <a:buSzPts val="1100"/>
              <a:buFont typeface="Arial"/>
              <a:buNone/>
            </a:pPr>
            <a:r>
              <a:rPr b="1" lang="en" sz="1700">
                <a:latin typeface="Roboto Condensed"/>
                <a:ea typeface="Roboto Condensed"/>
                <a:cs typeface="Roboto Condensed"/>
                <a:sym typeface="Roboto Condensed"/>
              </a:rPr>
              <a:t>-    Input	:	a, b, c</a:t>
            </a:r>
            <a:endParaRPr b="1" sz="1700">
              <a:latin typeface="Roboto Condensed"/>
              <a:ea typeface="Roboto Condensed"/>
              <a:cs typeface="Roboto Condensed"/>
              <a:sym typeface="Roboto Condensed"/>
            </a:endParaRPr>
          </a:p>
          <a:p>
            <a:pPr indent="0" lvl="0" marL="0" rtl="0" algn="l">
              <a:lnSpc>
                <a:spcPct val="100000"/>
              </a:lnSpc>
              <a:spcBef>
                <a:spcPts val="0"/>
              </a:spcBef>
              <a:spcAft>
                <a:spcPts val="0"/>
              </a:spcAft>
              <a:buClr>
                <a:schemeClr val="dk1"/>
              </a:buClr>
              <a:buSzPts val="1100"/>
              <a:buFont typeface="Arial"/>
              <a:buNone/>
            </a:pPr>
            <a:r>
              <a:rPr b="1" lang="en" sz="1700">
                <a:latin typeface="Roboto Condensed"/>
                <a:ea typeface="Roboto Condensed"/>
                <a:cs typeface="Roboto Condensed"/>
                <a:sym typeface="Roboto Condensed"/>
              </a:rPr>
              <a:t>-    Output 	:	persamaan kuadratnya, jenis akar-akar nya (real kembar/real			berlainan tanda/imajiner), dan nilai X1 &amp; X2</a:t>
            </a:r>
            <a:endParaRPr b="1" sz="1700">
              <a:latin typeface="Roboto Condensed"/>
              <a:ea typeface="Roboto Condensed"/>
              <a:cs typeface="Roboto Condensed"/>
              <a:sym typeface="Roboto Condensed"/>
            </a:endParaRPr>
          </a:p>
          <a:p>
            <a:pPr indent="0" lvl="0" marL="0" rtl="0" algn="l">
              <a:lnSpc>
                <a:spcPct val="100000"/>
              </a:lnSpc>
              <a:spcBef>
                <a:spcPts val="0"/>
              </a:spcBef>
              <a:spcAft>
                <a:spcPts val="0"/>
              </a:spcAft>
              <a:buClr>
                <a:schemeClr val="dk1"/>
              </a:buClr>
              <a:buSzPts val="1100"/>
              <a:buFont typeface="Arial"/>
              <a:buNone/>
            </a:pPr>
            <a:r>
              <a:t/>
            </a:r>
            <a:endParaRPr b="1" sz="1700">
              <a:latin typeface="Roboto Condensed"/>
              <a:ea typeface="Roboto Condensed"/>
              <a:cs typeface="Roboto Condensed"/>
              <a:sym typeface="Roboto Condensed"/>
            </a:endParaRPr>
          </a:p>
          <a:p>
            <a:pPr indent="0" lvl="0" marL="0" rtl="0" algn="l">
              <a:lnSpc>
                <a:spcPct val="100000"/>
              </a:lnSpc>
              <a:spcBef>
                <a:spcPts val="0"/>
              </a:spcBef>
              <a:spcAft>
                <a:spcPts val="0"/>
              </a:spcAft>
              <a:buNone/>
            </a:pPr>
            <a:r>
              <a:t/>
            </a:r>
            <a:endParaRPr b="1" sz="1700">
              <a:latin typeface="Roboto Condensed"/>
              <a:ea typeface="Roboto Condensed"/>
              <a:cs typeface="Roboto Condensed"/>
              <a:sym typeface="Roboto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2"/>
          <p:cNvSpPr txBox="1"/>
          <p:nvPr>
            <p:ph type="ctrTitle"/>
          </p:nvPr>
        </p:nvSpPr>
        <p:spPr>
          <a:xfrm>
            <a:off x="2445887" y="184425"/>
            <a:ext cx="4252200" cy="88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Laporan Praktikum</a:t>
            </a:r>
            <a:endParaRPr/>
          </a:p>
        </p:txBody>
      </p:sp>
      <p:cxnSp>
        <p:nvCxnSpPr>
          <p:cNvPr id="332" name="Google Shape;332;p52"/>
          <p:cNvCxnSpPr/>
          <p:nvPr/>
        </p:nvCxnSpPr>
        <p:spPr>
          <a:xfrm>
            <a:off x="4685713" y="849725"/>
            <a:ext cx="13500" cy="3943800"/>
          </a:xfrm>
          <a:prstGeom prst="straightConnector1">
            <a:avLst/>
          </a:prstGeom>
          <a:noFill/>
          <a:ln cap="flat" cmpd="sng" w="38100">
            <a:solidFill>
              <a:schemeClr val="accent3"/>
            </a:solidFill>
            <a:prstDash val="solid"/>
            <a:round/>
            <a:headEnd len="med" w="med" type="none"/>
            <a:tailEnd len="med" w="med" type="none"/>
          </a:ln>
        </p:spPr>
      </p:cxnSp>
      <p:sp>
        <p:nvSpPr>
          <p:cNvPr id="333" name="Google Shape;333;p52"/>
          <p:cNvSpPr txBox="1"/>
          <p:nvPr>
            <p:ph type="ctrTitle"/>
          </p:nvPr>
        </p:nvSpPr>
        <p:spPr>
          <a:xfrm>
            <a:off x="479175" y="1065525"/>
            <a:ext cx="3117300" cy="6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Ketentuan</a:t>
            </a:r>
            <a:endParaRPr/>
          </a:p>
        </p:txBody>
      </p:sp>
      <p:sp>
        <p:nvSpPr>
          <p:cNvPr id="334" name="Google Shape;334;p52"/>
          <p:cNvSpPr txBox="1"/>
          <p:nvPr>
            <p:ph type="ctrTitle"/>
          </p:nvPr>
        </p:nvSpPr>
        <p:spPr>
          <a:xfrm>
            <a:off x="5631625" y="1065525"/>
            <a:ext cx="3117300" cy="6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Isi</a:t>
            </a:r>
            <a:endParaRPr/>
          </a:p>
        </p:txBody>
      </p:sp>
      <p:sp>
        <p:nvSpPr>
          <p:cNvPr id="335" name="Google Shape;335;p52"/>
          <p:cNvSpPr txBox="1"/>
          <p:nvPr/>
        </p:nvSpPr>
        <p:spPr>
          <a:xfrm flipH="1">
            <a:off x="159950" y="2292125"/>
            <a:ext cx="4295100" cy="17979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Clr>
                <a:schemeClr val="dk2"/>
              </a:buClr>
              <a:buSzPts val="1700"/>
              <a:buFont typeface="Maven Pro Medium"/>
              <a:buChar char="●"/>
            </a:pPr>
            <a:r>
              <a:rPr lang="en" sz="1700">
                <a:solidFill>
                  <a:schemeClr val="dk2"/>
                </a:solidFill>
                <a:latin typeface="Maven Pro Medium"/>
                <a:ea typeface="Maven Pro Medium"/>
                <a:cs typeface="Maven Pro Medium"/>
                <a:sym typeface="Maven Pro Medium"/>
              </a:rPr>
              <a:t>Format file: kelas_NPM_laprak2.pdf</a:t>
            </a:r>
            <a:endParaRPr sz="1700">
              <a:solidFill>
                <a:schemeClr val="dk2"/>
              </a:solidFill>
              <a:latin typeface="Maven Pro Medium"/>
              <a:ea typeface="Maven Pro Medium"/>
              <a:cs typeface="Maven Pro Medium"/>
              <a:sym typeface="Maven Pro Medium"/>
            </a:endParaRPr>
          </a:p>
          <a:p>
            <a:pPr indent="0" lvl="0" marL="457200" rtl="0" algn="just">
              <a:lnSpc>
                <a:spcPct val="115000"/>
              </a:lnSpc>
              <a:spcBef>
                <a:spcPts val="0"/>
              </a:spcBef>
              <a:spcAft>
                <a:spcPts val="0"/>
              </a:spcAft>
              <a:buNone/>
            </a:pPr>
            <a:r>
              <a:rPr lang="en" sz="1700">
                <a:solidFill>
                  <a:schemeClr val="dk2"/>
                </a:solidFill>
                <a:latin typeface="Maven Pro Medium"/>
                <a:ea typeface="Maven Pro Medium"/>
                <a:cs typeface="Maven Pro Medium"/>
                <a:sym typeface="Maven Pro Medium"/>
              </a:rPr>
              <a:t>ex: A_140810210001_laprak2.pdf</a:t>
            </a:r>
            <a:endParaRPr sz="1700">
              <a:solidFill>
                <a:schemeClr val="dk2"/>
              </a:solidFill>
              <a:latin typeface="Maven Pro Medium"/>
              <a:ea typeface="Maven Pro Medium"/>
              <a:cs typeface="Maven Pro Medium"/>
              <a:sym typeface="Maven Pro Medium"/>
            </a:endParaRPr>
          </a:p>
          <a:p>
            <a:pPr indent="-336550" lvl="0" marL="457200" rtl="0" algn="just">
              <a:lnSpc>
                <a:spcPct val="115000"/>
              </a:lnSpc>
              <a:spcBef>
                <a:spcPts val="0"/>
              </a:spcBef>
              <a:spcAft>
                <a:spcPts val="0"/>
              </a:spcAft>
              <a:buClr>
                <a:schemeClr val="dk2"/>
              </a:buClr>
              <a:buSzPts val="1700"/>
              <a:buFont typeface="Maven Pro Medium"/>
              <a:buChar char="●"/>
            </a:pPr>
            <a:r>
              <a:rPr lang="en" sz="1700">
                <a:solidFill>
                  <a:schemeClr val="dk2"/>
                </a:solidFill>
                <a:latin typeface="Maven Pro Medium"/>
                <a:ea typeface="Maven Pro Medium"/>
                <a:cs typeface="Maven Pro Medium"/>
                <a:sym typeface="Maven Pro Medium"/>
              </a:rPr>
              <a:t>Kumpulkan di classroom</a:t>
            </a:r>
            <a:endParaRPr sz="1700">
              <a:solidFill>
                <a:schemeClr val="dk2"/>
              </a:solidFill>
              <a:latin typeface="Maven Pro Medium"/>
              <a:ea typeface="Maven Pro Medium"/>
              <a:cs typeface="Maven Pro Medium"/>
              <a:sym typeface="Maven Pro Medium"/>
            </a:endParaRPr>
          </a:p>
          <a:p>
            <a:pPr indent="-336550" lvl="0" marL="457200" rtl="0" algn="just">
              <a:lnSpc>
                <a:spcPct val="115000"/>
              </a:lnSpc>
              <a:spcBef>
                <a:spcPts val="0"/>
              </a:spcBef>
              <a:spcAft>
                <a:spcPts val="0"/>
              </a:spcAft>
              <a:buClr>
                <a:schemeClr val="dk2"/>
              </a:buClr>
              <a:buSzPts val="1700"/>
              <a:buFont typeface="Maven Pro Medium"/>
              <a:buChar char="●"/>
            </a:pPr>
            <a:r>
              <a:rPr lang="en" sz="1700">
                <a:solidFill>
                  <a:schemeClr val="dk2"/>
                </a:solidFill>
                <a:latin typeface="Maven Pro Medium"/>
                <a:ea typeface="Maven Pro Medium"/>
                <a:cs typeface="Maven Pro Medium"/>
                <a:sym typeface="Maven Pro Medium"/>
              </a:rPr>
              <a:t>Deadline Selasa, 21 September 2021 jam 23.59</a:t>
            </a:r>
            <a:endParaRPr sz="1700">
              <a:solidFill>
                <a:schemeClr val="dk2"/>
              </a:solidFill>
              <a:latin typeface="Maven Pro Medium"/>
              <a:ea typeface="Maven Pro Medium"/>
              <a:cs typeface="Maven Pro Medium"/>
              <a:sym typeface="Maven Pro Medium"/>
            </a:endParaRPr>
          </a:p>
        </p:txBody>
      </p:sp>
      <p:sp>
        <p:nvSpPr>
          <p:cNvPr id="336" name="Google Shape;336;p52"/>
          <p:cNvSpPr txBox="1"/>
          <p:nvPr/>
        </p:nvSpPr>
        <p:spPr>
          <a:xfrm flipH="1">
            <a:off x="4848900" y="2292125"/>
            <a:ext cx="4104600" cy="17979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Clr>
                <a:schemeClr val="dk2"/>
              </a:buClr>
              <a:buSzPts val="1700"/>
              <a:buFont typeface="Maven Pro Medium"/>
              <a:buChar char="●"/>
            </a:pPr>
            <a:r>
              <a:rPr lang="en" sz="1700">
                <a:solidFill>
                  <a:schemeClr val="dk2"/>
                </a:solidFill>
                <a:latin typeface="Maven Pro Medium"/>
                <a:ea typeface="Maven Pro Medium"/>
                <a:cs typeface="Maven Pro Medium"/>
                <a:sym typeface="Maven Pro Medium"/>
              </a:rPr>
              <a:t>Cover</a:t>
            </a:r>
            <a:endParaRPr sz="1700">
              <a:solidFill>
                <a:schemeClr val="dk2"/>
              </a:solidFill>
              <a:latin typeface="Maven Pro Medium"/>
              <a:ea typeface="Maven Pro Medium"/>
              <a:cs typeface="Maven Pro Medium"/>
              <a:sym typeface="Maven Pro Medium"/>
            </a:endParaRPr>
          </a:p>
          <a:p>
            <a:pPr indent="-336550" lvl="0" marL="457200" rtl="0" algn="just">
              <a:lnSpc>
                <a:spcPct val="115000"/>
              </a:lnSpc>
              <a:spcBef>
                <a:spcPts val="0"/>
              </a:spcBef>
              <a:spcAft>
                <a:spcPts val="0"/>
              </a:spcAft>
              <a:buClr>
                <a:schemeClr val="dk2"/>
              </a:buClr>
              <a:buSzPts val="1700"/>
              <a:buFont typeface="Maven Pro Medium"/>
              <a:buChar char="●"/>
            </a:pPr>
            <a:r>
              <a:rPr lang="en" sz="1700">
                <a:solidFill>
                  <a:schemeClr val="dk2"/>
                </a:solidFill>
                <a:latin typeface="Maven Pro Medium"/>
                <a:ea typeface="Maven Pro Medium"/>
                <a:cs typeface="Maven Pro Medium"/>
                <a:sym typeface="Maven Pro Medium"/>
              </a:rPr>
              <a:t>Latihan (Kode &amp; Screenshot Hasil Program)</a:t>
            </a:r>
            <a:endParaRPr sz="1700">
              <a:solidFill>
                <a:schemeClr val="dk2"/>
              </a:solidFill>
              <a:latin typeface="Maven Pro Medium"/>
              <a:ea typeface="Maven Pro Medium"/>
              <a:cs typeface="Maven Pro Medium"/>
              <a:sym typeface="Maven Pro Medium"/>
            </a:endParaRPr>
          </a:p>
          <a:p>
            <a:pPr indent="-336550" lvl="0" marL="457200" rtl="0" algn="just">
              <a:lnSpc>
                <a:spcPct val="115000"/>
              </a:lnSpc>
              <a:spcBef>
                <a:spcPts val="0"/>
              </a:spcBef>
              <a:spcAft>
                <a:spcPts val="0"/>
              </a:spcAft>
              <a:buClr>
                <a:schemeClr val="dk2"/>
              </a:buClr>
              <a:buSzPts val="1700"/>
              <a:buFont typeface="Maven Pro Medium"/>
              <a:buChar char="●"/>
            </a:pPr>
            <a:r>
              <a:rPr lang="en" sz="1700">
                <a:solidFill>
                  <a:schemeClr val="dk2"/>
                </a:solidFill>
                <a:latin typeface="Maven Pro Medium"/>
                <a:ea typeface="Maven Pro Medium"/>
                <a:cs typeface="Maven Pro Medium"/>
                <a:sym typeface="Maven Pro Medium"/>
              </a:rPr>
              <a:t>Tugas (Kode &amp; Screenshot Hasil Program)</a:t>
            </a:r>
            <a:endParaRPr sz="1700">
              <a:solidFill>
                <a:schemeClr val="dk2"/>
              </a:solidFill>
              <a:latin typeface="Maven Pro Medium"/>
              <a:ea typeface="Maven Pro Medium"/>
              <a:cs typeface="Maven Pro Medium"/>
              <a:sym typeface="Maven Pro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idx="4294967295" type="subTitle"/>
          </p:nvPr>
        </p:nvSpPr>
        <p:spPr>
          <a:xfrm>
            <a:off x="2625300" y="1415900"/>
            <a:ext cx="3893400" cy="17019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2400">
                <a:latin typeface="Maven Pro Medium"/>
                <a:ea typeface="Maven Pro Medium"/>
                <a:cs typeface="Maven Pro Medium"/>
                <a:sym typeface="Maven Pro Medium"/>
              </a:rPr>
              <a:t>“Programming isn't about what you know; it's about what you can figure out.”</a:t>
            </a:r>
            <a:endParaRPr sz="2400">
              <a:latin typeface="Maven Pro Medium"/>
              <a:ea typeface="Maven Pro Medium"/>
              <a:cs typeface="Maven Pro Medium"/>
              <a:sym typeface="Maven Pro Medium"/>
            </a:endParaRPr>
          </a:p>
        </p:txBody>
      </p:sp>
      <p:sp>
        <p:nvSpPr>
          <p:cNvPr id="342" name="Google Shape;342;p53"/>
          <p:cNvSpPr txBox="1"/>
          <p:nvPr>
            <p:ph idx="2" type="ctrTitle"/>
          </p:nvPr>
        </p:nvSpPr>
        <p:spPr>
          <a:xfrm>
            <a:off x="3044100" y="3240525"/>
            <a:ext cx="3055800" cy="54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latin typeface="Maven Pro"/>
                <a:ea typeface="Maven Pro"/>
                <a:cs typeface="Maven Pro"/>
                <a:sym typeface="Maven Pro"/>
              </a:rPr>
              <a:t>— Chris Pine</a:t>
            </a:r>
            <a:endParaRPr sz="2200">
              <a:latin typeface="Maven Pro"/>
              <a:ea typeface="Maven Pro"/>
              <a:cs typeface="Maven Pro"/>
              <a:sym typeface="Maven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4"/>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348" name="Google Shape;348;p54"/>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lang="en">
                <a:solidFill>
                  <a:srgbClr val="434343"/>
                </a:solidFill>
              </a:rPr>
              <a:t>Does anyone have any questions?</a:t>
            </a:r>
            <a:endParaRPr>
              <a:solidFill>
                <a:srgbClr val="434343"/>
              </a:solidFill>
            </a:endParaRPr>
          </a:p>
          <a:p>
            <a:pPr indent="0" lvl="0" marL="0" rtl="0" algn="ctr">
              <a:spcBef>
                <a:spcPts val="0"/>
              </a:spcBef>
              <a:spcAft>
                <a:spcPts val="0"/>
              </a:spcAft>
              <a:buClr>
                <a:srgbClr val="434343"/>
              </a:buClr>
              <a:buSzPts val="1100"/>
              <a:buFont typeface="Arial"/>
              <a:buNone/>
            </a:pPr>
            <a:r>
              <a:t/>
            </a:r>
            <a:endParaRPr>
              <a:solidFill>
                <a:srgbClr val="434343"/>
              </a:solidFill>
            </a:endParaRPr>
          </a:p>
          <a:p>
            <a:pPr indent="0" lvl="0" marL="0" rtl="0" algn="ctr">
              <a:spcBef>
                <a:spcPts val="0"/>
              </a:spcBef>
              <a:spcAft>
                <a:spcPts val="0"/>
              </a:spcAft>
              <a:buClr>
                <a:schemeClr val="dk1"/>
              </a:buClr>
              <a:buSzPts val="1100"/>
              <a:buFont typeface="Arial"/>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1">
            <a:hlinkClick action="ppaction://hlinksldjump" r:id="rId3"/>
          </p:cNvPr>
          <p:cNvSpPr/>
          <p:nvPr/>
        </p:nvSpPr>
        <p:spPr>
          <a:xfrm>
            <a:off x="7991475" y="463300"/>
            <a:ext cx="620100" cy="617400"/>
          </a:xfrm>
          <a:prstGeom prst="snip2DiagRect">
            <a:avLst>
              <a:gd fmla="val 0" name="adj1"/>
              <a:gd fmla="val 16667" name="adj2"/>
            </a:avLst>
          </a:prstGeom>
          <a:solidFill>
            <a:schemeClr val="accen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1"/>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Operator Relasional</a:t>
            </a:r>
            <a:endParaRPr/>
          </a:p>
        </p:txBody>
      </p:sp>
      <p:sp>
        <p:nvSpPr>
          <p:cNvPr id="168" name="Google Shape;168;p31"/>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69" name="Google Shape;169;p31"/>
          <p:cNvCxnSpPr/>
          <p:nvPr/>
        </p:nvCxnSpPr>
        <p:spPr>
          <a:xfrm>
            <a:off x="0" y="4028275"/>
            <a:ext cx="1561500" cy="0"/>
          </a:xfrm>
          <a:prstGeom prst="straightConnector1">
            <a:avLst/>
          </a:prstGeom>
          <a:noFill/>
          <a:ln cap="flat" cmpd="sng" w="9525">
            <a:solidFill>
              <a:srgbClr val="434343"/>
            </a:solidFill>
            <a:prstDash val="solid"/>
            <a:round/>
            <a:headEnd len="med" w="med" type="none"/>
            <a:tailEnd len="med" w="med" type="none"/>
          </a:ln>
        </p:spPr>
      </p:cxnSp>
      <p:grpSp>
        <p:nvGrpSpPr>
          <p:cNvPr id="170" name="Google Shape;170;p31"/>
          <p:cNvGrpSpPr/>
          <p:nvPr/>
        </p:nvGrpSpPr>
        <p:grpSpPr>
          <a:xfrm>
            <a:off x="8089940" y="561326"/>
            <a:ext cx="423413" cy="421569"/>
            <a:chOff x="7703675" y="2541175"/>
            <a:chExt cx="499425" cy="497250"/>
          </a:xfrm>
        </p:grpSpPr>
        <p:sp>
          <p:nvSpPr>
            <p:cNvPr id="171" name="Google Shape;171;p31"/>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1"/>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1"/>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1"/>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1"/>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9"/>
                                        </p:tgtEl>
                                        <p:attrNameLst>
                                          <p:attrName>style.visibility</p:attrName>
                                        </p:attrNameLst>
                                      </p:cBhvr>
                                      <p:to>
                                        <p:strVal val="visible"/>
                                      </p:to>
                                    </p:set>
                                    <p:anim calcmode="lin" valueType="num">
                                      <p:cBhvr additive="base">
                                        <p:cTn dur="1000"/>
                                        <p:tgtEl>
                                          <p:spTgt spid="16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ctrTitle"/>
          </p:nvPr>
        </p:nvSpPr>
        <p:spPr>
          <a:xfrm>
            <a:off x="1964850" y="352850"/>
            <a:ext cx="5214300" cy="5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Operator Relasional</a:t>
            </a:r>
            <a:endParaRPr/>
          </a:p>
        </p:txBody>
      </p:sp>
      <p:sp>
        <p:nvSpPr>
          <p:cNvPr id="181" name="Google Shape;181;p32"/>
          <p:cNvSpPr txBox="1"/>
          <p:nvPr>
            <p:ph idx="1" type="body"/>
          </p:nvPr>
        </p:nvSpPr>
        <p:spPr>
          <a:xfrm>
            <a:off x="1687200" y="1066100"/>
            <a:ext cx="5769600" cy="7149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 sz="1700">
                <a:solidFill>
                  <a:srgbClr val="434343"/>
                </a:solidFill>
                <a:latin typeface="Roboto Condensed"/>
                <a:ea typeface="Roboto Condensed"/>
                <a:cs typeface="Roboto Condensed"/>
                <a:sym typeface="Roboto Condensed"/>
              </a:rPr>
              <a:t>Operator relasional merupakan sebuah operasi yang digunakan untuk menentukan hubungan antara dua buah nilai.</a:t>
            </a:r>
            <a:endParaRPr b="1" sz="1700">
              <a:solidFill>
                <a:srgbClr val="434343"/>
              </a:solidFill>
              <a:latin typeface="Roboto Condensed"/>
              <a:ea typeface="Roboto Condensed"/>
              <a:cs typeface="Roboto Condensed"/>
              <a:sym typeface="Roboto Condensed"/>
            </a:endParaRPr>
          </a:p>
        </p:txBody>
      </p:sp>
      <p:graphicFrame>
        <p:nvGraphicFramePr>
          <p:cNvPr id="182" name="Google Shape;182;p32"/>
          <p:cNvGraphicFramePr/>
          <p:nvPr/>
        </p:nvGraphicFramePr>
        <p:xfrm>
          <a:off x="1687275" y="1897000"/>
          <a:ext cx="3000000" cy="3000000"/>
        </p:xfrm>
        <a:graphic>
          <a:graphicData uri="http://schemas.openxmlformats.org/drawingml/2006/table">
            <a:tbl>
              <a:tblPr>
                <a:noFill/>
                <a:tableStyleId>{439D949A-DC47-4CD1-8C1F-A706BFAC1AF3}</a:tableStyleId>
              </a:tblPr>
              <a:tblGrid>
                <a:gridCol w="1468425"/>
                <a:gridCol w="4301025"/>
              </a:tblGrid>
              <a:tr h="381000">
                <a:tc>
                  <a:txBody>
                    <a:bodyPr/>
                    <a:lstStyle/>
                    <a:p>
                      <a:pPr indent="0" lvl="0" marL="0" rtl="0" algn="ctr">
                        <a:lnSpc>
                          <a:spcPct val="150000"/>
                        </a:lnSpc>
                        <a:spcBef>
                          <a:spcPts val="0"/>
                        </a:spcBef>
                        <a:spcAft>
                          <a:spcPts val="0"/>
                        </a:spcAft>
                        <a:buNone/>
                      </a:pPr>
                      <a:r>
                        <a:rPr lang="en">
                          <a:solidFill>
                            <a:srgbClr val="595959"/>
                          </a:solidFill>
                          <a:latin typeface="Roboto Condensed"/>
                          <a:ea typeface="Roboto Condensed"/>
                          <a:cs typeface="Roboto Condensed"/>
                          <a:sym typeface="Roboto Condensed"/>
                        </a:rPr>
                        <a:t>Simbol</a:t>
                      </a:r>
                      <a:endParaRPr>
                        <a:solidFill>
                          <a:srgbClr val="595959"/>
                        </a:solidFill>
                        <a:latin typeface="Roboto Condensed"/>
                        <a:ea typeface="Roboto Condensed"/>
                        <a:cs typeface="Roboto Condensed"/>
                        <a:sym typeface="Roboto Condensed"/>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
                          <a:solidFill>
                            <a:srgbClr val="595959"/>
                          </a:solidFill>
                          <a:latin typeface="Roboto Condensed"/>
                          <a:ea typeface="Roboto Condensed"/>
                          <a:cs typeface="Roboto Condensed"/>
                          <a:sym typeface="Roboto Condensed"/>
                        </a:rPr>
                        <a:t>Keterangan</a:t>
                      </a:r>
                      <a:endParaRPr>
                        <a:solidFill>
                          <a:srgbClr val="595959"/>
                        </a:solidFill>
                        <a:latin typeface="Roboto Condensed"/>
                        <a:ea typeface="Roboto Condensed"/>
                        <a:cs typeface="Roboto Condensed"/>
                        <a:sym typeface="Roboto Condensed"/>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tcPr>
                </a:tc>
              </a:tr>
              <a:tr h="2200275">
                <a:tc>
                  <a:txBody>
                    <a:bodyPr/>
                    <a:lstStyle/>
                    <a:p>
                      <a:pPr indent="0" lvl="0" marL="0" rtl="0" algn="ctr">
                        <a:lnSpc>
                          <a:spcPct val="150000"/>
                        </a:lnSpc>
                        <a:spcBef>
                          <a:spcPts val="0"/>
                        </a:spcBef>
                        <a:spcAft>
                          <a:spcPts val="0"/>
                        </a:spcAft>
                        <a:buNone/>
                      </a:pPr>
                      <a:r>
                        <a:rPr lang="en">
                          <a:solidFill>
                            <a:srgbClr val="595959"/>
                          </a:solidFill>
                          <a:latin typeface="Roboto Condensed"/>
                          <a:ea typeface="Roboto Condensed"/>
                          <a:cs typeface="Roboto Condensed"/>
                          <a:sym typeface="Roboto Condensed"/>
                        </a:rPr>
                        <a:t>==</a:t>
                      </a:r>
                      <a:endParaRPr>
                        <a:solidFill>
                          <a:srgbClr val="595959"/>
                        </a:solidFill>
                        <a:latin typeface="Roboto Condensed"/>
                        <a:ea typeface="Roboto Condensed"/>
                        <a:cs typeface="Roboto Condensed"/>
                        <a:sym typeface="Roboto Condensed"/>
                      </a:endParaRPr>
                    </a:p>
                    <a:p>
                      <a:pPr indent="0" lvl="0" marL="0" rtl="0" algn="ctr">
                        <a:lnSpc>
                          <a:spcPct val="150000"/>
                        </a:lnSpc>
                        <a:spcBef>
                          <a:spcPts val="0"/>
                        </a:spcBef>
                        <a:spcAft>
                          <a:spcPts val="0"/>
                        </a:spcAft>
                        <a:buNone/>
                      </a:pPr>
                      <a:r>
                        <a:rPr lang="en">
                          <a:solidFill>
                            <a:srgbClr val="595959"/>
                          </a:solidFill>
                          <a:latin typeface="Roboto Condensed"/>
                          <a:ea typeface="Roboto Condensed"/>
                          <a:cs typeface="Roboto Condensed"/>
                          <a:sym typeface="Roboto Condensed"/>
                        </a:rPr>
                        <a:t>!=</a:t>
                      </a:r>
                      <a:endParaRPr>
                        <a:solidFill>
                          <a:srgbClr val="595959"/>
                        </a:solidFill>
                        <a:latin typeface="Roboto Condensed"/>
                        <a:ea typeface="Roboto Condensed"/>
                        <a:cs typeface="Roboto Condensed"/>
                        <a:sym typeface="Roboto Condensed"/>
                      </a:endParaRPr>
                    </a:p>
                    <a:p>
                      <a:pPr indent="0" lvl="0" marL="0" rtl="0" algn="ctr">
                        <a:lnSpc>
                          <a:spcPct val="150000"/>
                        </a:lnSpc>
                        <a:spcBef>
                          <a:spcPts val="0"/>
                        </a:spcBef>
                        <a:spcAft>
                          <a:spcPts val="0"/>
                        </a:spcAft>
                        <a:buNone/>
                      </a:pPr>
                      <a:r>
                        <a:rPr lang="en">
                          <a:solidFill>
                            <a:srgbClr val="595959"/>
                          </a:solidFill>
                          <a:latin typeface="Roboto Condensed"/>
                          <a:ea typeface="Roboto Condensed"/>
                          <a:cs typeface="Roboto Condensed"/>
                          <a:sym typeface="Roboto Condensed"/>
                        </a:rPr>
                        <a:t>&lt;</a:t>
                      </a:r>
                      <a:endParaRPr>
                        <a:solidFill>
                          <a:srgbClr val="595959"/>
                        </a:solidFill>
                        <a:latin typeface="Roboto Condensed"/>
                        <a:ea typeface="Roboto Condensed"/>
                        <a:cs typeface="Roboto Condensed"/>
                        <a:sym typeface="Roboto Condensed"/>
                      </a:endParaRPr>
                    </a:p>
                    <a:p>
                      <a:pPr indent="0" lvl="0" marL="0" rtl="0" algn="ctr">
                        <a:lnSpc>
                          <a:spcPct val="150000"/>
                        </a:lnSpc>
                        <a:spcBef>
                          <a:spcPts val="0"/>
                        </a:spcBef>
                        <a:spcAft>
                          <a:spcPts val="0"/>
                        </a:spcAft>
                        <a:buNone/>
                      </a:pPr>
                      <a:r>
                        <a:rPr lang="en">
                          <a:solidFill>
                            <a:srgbClr val="595959"/>
                          </a:solidFill>
                          <a:latin typeface="Roboto Condensed"/>
                          <a:ea typeface="Roboto Condensed"/>
                          <a:cs typeface="Roboto Condensed"/>
                          <a:sym typeface="Roboto Condensed"/>
                        </a:rPr>
                        <a:t>&lt;=</a:t>
                      </a:r>
                      <a:endParaRPr>
                        <a:solidFill>
                          <a:srgbClr val="595959"/>
                        </a:solidFill>
                        <a:latin typeface="Roboto Condensed"/>
                        <a:ea typeface="Roboto Condensed"/>
                        <a:cs typeface="Roboto Condensed"/>
                        <a:sym typeface="Roboto Condensed"/>
                      </a:endParaRPr>
                    </a:p>
                    <a:p>
                      <a:pPr indent="0" lvl="0" marL="0" rtl="0" algn="ctr">
                        <a:lnSpc>
                          <a:spcPct val="150000"/>
                        </a:lnSpc>
                        <a:spcBef>
                          <a:spcPts val="0"/>
                        </a:spcBef>
                        <a:spcAft>
                          <a:spcPts val="0"/>
                        </a:spcAft>
                        <a:buNone/>
                      </a:pPr>
                      <a:r>
                        <a:rPr lang="en">
                          <a:solidFill>
                            <a:srgbClr val="595959"/>
                          </a:solidFill>
                          <a:latin typeface="Roboto Condensed"/>
                          <a:ea typeface="Roboto Condensed"/>
                          <a:cs typeface="Roboto Condensed"/>
                          <a:sym typeface="Roboto Condensed"/>
                        </a:rPr>
                        <a:t>&gt;</a:t>
                      </a:r>
                      <a:endParaRPr>
                        <a:solidFill>
                          <a:srgbClr val="595959"/>
                        </a:solidFill>
                        <a:latin typeface="Roboto Condensed"/>
                        <a:ea typeface="Roboto Condensed"/>
                        <a:cs typeface="Roboto Condensed"/>
                        <a:sym typeface="Roboto Condensed"/>
                      </a:endParaRPr>
                    </a:p>
                    <a:p>
                      <a:pPr indent="0" lvl="0" marL="0" rtl="0" algn="ctr">
                        <a:lnSpc>
                          <a:spcPct val="150000"/>
                        </a:lnSpc>
                        <a:spcBef>
                          <a:spcPts val="0"/>
                        </a:spcBef>
                        <a:spcAft>
                          <a:spcPts val="0"/>
                        </a:spcAft>
                        <a:buNone/>
                      </a:pPr>
                      <a:r>
                        <a:rPr lang="en">
                          <a:solidFill>
                            <a:srgbClr val="595959"/>
                          </a:solidFill>
                          <a:latin typeface="Roboto Condensed"/>
                          <a:ea typeface="Roboto Condensed"/>
                          <a:cs typeface="Roboto Condensed"/>
                          <a:sym typeface="Roboto Condensed"/>
                        </a:rPr>
                        <a:t>&gt;=</a:t>
                      </a:r>
                      <a:endParaRPr>
                        <a:solidFill>
                          <a:srgbClr val="595959"/>
                        </a:solidFill>
                        <a:latin typeface="Roboto Condensed"/>
                        <a:ea typeface="Roboto Condensed"/>
                        <a:cs typeface="Roboto Condensed"/>
                        <a:sym typeface="Roboto Condensed"/>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tcPr>
                </a:tc>
                <a:tc>
                  <a:txBody>
                    <a:bodyPr/>
                    <a:lstStyle/>
                    <a:p>
                      <a:pPr indent="0" lvl="0" marL="0" rtl="0" algn="just">
                        <a:lnSpc>
                          <a:spcPct val="150000"/>
                        </a:lnSpc>
                        <a:spcBef>
                          <a:spcPts val="0"/>
                        </a:spcBef>
                        <a:spcAft>
                          <a:spcPts val="0"/>
                        </a:spcAft>
                        <a:buNone/>
                      </a:pPr>
                      <a:r>
                        <a:rPr lang="en">
                          <a:solidFill>
                            <a:srgbClr val="595959"/>
                          </a:solidFill>
                          <a:latin typeface="Roboto Condensed"/>
                          <a:ea typeface="Roboto Condensed"/>
                          <a:cs typeface="Roboto Condensed"/>
                          <a:sym typeface="Roboto Condensed"/>
                        </a:rPr>
                        <a:t>Equal (sama dengan)</a:t>
                      </a:r>
                      <a:endParaRPr>
                        <a:solidFill>
                          <a:srgbClr val="595959"/>
                        </a:solidFill>
                        <a:latin typeface="Roboto Condensed"/>
                        <a:ea typeface="Roboto Condensed"/>
                        <a:cs typeface="Roboto Condensed"/>
                        <a:sym typeface="Roboto Condensed"/>
                      </a:endParaRPr>
                    </a:p>
                    <a:p>
                      <a:pPr indent="0" lvl="0" marL="0" rtl="0" algn="just">
                        <a:lnSpc>
                          <a:spcPct val="150000"/>
                        </a:lnSpc>
                        <a:spcBef>
                          <a:spcPts val="0"/>
                        </a:spcBef>
                        <a:spcAft>
                          <a:spcPts val="0"/>
                        </a:spcAft>
                        <a:buNone/>
                      </a:pPr>
                      <a:r>
                        <a:rPr lang="en">
                          <a:solidFill>
                            <a:srgbClr val="595959"/>
                          </a:solidFill>
                          <a:latin typeface="Roboto Condensed"/>
                          <a:ea typeface="Roboto Condensed"/>
                          <a:cs typeface="Roboto Condensed"/>
                          <a:sym typeface="Roboto Condensed"/>
                        </a:rPr>
                        <a:t>Not Equal (tidak sama dengan)</a:t>
                      </a:r>
                      <a:endParaRPr>
                        <a:solidFill>
                          <a:srgbClr val="595959"/>
                        </a:solidFill>
                        <a:latin typeface="Roboto Condensed"/>
                        <a:ea typeface="Roboto Condensed"/>
                        <a:cs typeface="Roboto Condensed"/>
                        <a:sym typeface="Roboto Condensed"/>
                      </a:endParaRPr>
                    </a:p>
                    <a:p>
                      <a:pPr indent="0" lvl="0" marL="0" rtl="0" algn="just">
                        <a:lnSpc>
                          <a:spcPct val="150000"/>
                        </a:lnSpc>
                        <a:spcBef>
                          <a:spcPts val="0"/>
                        </a:spcBef>
                        <a:spcAft>
                          <a:spcPts val="0"/>
                        </a:spcAft>
                        <a:buNone/>
                      </a:pPr>
                      <a:r>
                        <a:rPr lang="en">
                          <a:solidFill>
                            <a:srgbClr val="595959"/>
                          </a:solidFill>
                          <a:latin typeface="Roboto Condensed"/>
                          <a:ea typeface="Roboto Condensed"/>
                          <a:cs typeface="Roboto Condensed"/>
                          <a:sym typeface="Roboto Condensed"/>
                        </a:rPr>
                        <a:t>Less than (lebih kecil)</a:t>
                      </a:r>
                      <a:endParaRPr>
                        <a:solidFill>
                          <a:srgbClr val="595959"/>
                        </a:solidFill>
                        <a:latin typeface="Roboto Condensed"/>
                        <a:ea typeface="Roboto Condensed"/>
                        <a:cs typeface="Roboto Condensed"/>
                        <a:sym typeface="Roboto Condensed"/>
                      </a:endParaRPr>
                    </a:p>
                    <a:p>
                      <a:pPr indent="0" lvl="0" marL="0" rtl="0" algn="just">
                        <a:lnSpc>
                          <a:spcPct val="150000"/>
                        </a:lnSpc>
                        <a:spcBef>
                          <a:spcPts val="0"/>
                        </a:spcBef>
                        <a:spcAft>
                          <a:spcPts val="0"/>
                        </a:spcAft>
                        <a:buNone/>
                      </a:pPr>
                      <a:r>
                        <a:rPr lang="en">
                          <a:solidFill>
                            <a:srgbClr val="595959"/>
                          </a:solidFill>
                          <a:latin typeface="Roboto Condensed"/>
                          <a:ea typeface="Roboto Condensed"/>
                          <a:cs typeface="Roboto Condensed"/>
                          <a:sym typeface="Roboto Condensed"/>
                        </a:rPr>
                        <a:t>Less than or equal (lebih kecil atau sama dengan)</a:t>
                      </a:r>
                      <a:endParaRPr>
                        <a:solidFill>
                          <a:srgbClr val="595959"/>
                        </a:solidFill>
                        <a:latin typeface="Roboto Condensed"/>
                        <a:ea typeface="Roboto Condensed"/>
                        <a:cs typeface="Roboto Condensed"/>
                        <a:sym typeface="Roboto Condensed"/>
                      </a:endParaRPr>
                    </a:p>
                    <a:p>
                      <a:pPr indent="0" lvl="0" marL="0" rtl="0" algn="just">
                        <a:lnSpc>
                          <a:spcPct val="150000"/>
                        </a:lnSpc>
                        <a:spcBef>
                          <a:spcPts val="0"/>
                        </a:spcBef>
                        <a:spcAft>
                          <a:spcPts val="0"/>
                        </a:spcAft>
                        <a:buNone/>
                      </a:pPr>
                      <a:r>
                        <a:rPr lang="en">
                          <a:solidFill>
                            <a:srgbClr val="595959"/>
                          </a:solidFill>
                          <a:latin typeface="Roboto Condensed"/>
                          <a:ea typeface="Roboto Condensed"/>
                          <a:cs typeface="Roboto Condensed"/>
                          <a:sym typeface="Roboto Condensed"/>
                        </a:rPr>
                        <a:t>Greater than (lebih besar)</a:t>
                      </a:r>
                      <a:endParaRPr>
                        <a:solidFill>
                          <a:srgbClr val="595959"/>
                        </a:solidFill>
                        <a:latin typeface="Roboto Condensed"/>
                        <a:ea typeface="Roboto Condensed"/>
                        <a:cs typeface="Roboto Condensed"/>
                        <a:sym typeface="Roboto Condensed"/>
                      </a:endParaRPr>
                    </a:p>
                    <a:p>
                      <a:pPr indent="0" lvl="0" marL="0" rtl="0" algn="just">
                        <a:lnSpc>
                          <a:spcPct val="150000"/>
                        </a:lnSpc>
                        <a:spcBef>
                          <a:spcPts val="0"/>
                        </a:spcBef>
                        <a:spcAft>
                          <a:spcPts val="0"/>
                        </a:spcAft>
                        <a:buNone/>
                      </a:pPr>
                      <a:r>
                        <a:rPr lang="en">
                          <a:solidFill>
                            <a:srgbClr val="595959"/>
                          </a:solidFill>
                          <a:latin typeface="Roboto Condensed"/>
                          <a:ea typeface="Roboto Condensed"/>
                          <a:cs typeface="Roboto Condensed"/>
                          <a:sym typeface="Roboto Condensed"/>
                        </a:rPr>
                        <a:t>Greater than or equal (lebih besar atau sama dengan)</a:t>
                      </a:r>
                      <a:endParaRPr>
                        <a:solidFill>
                          <a:srgbClr val="595959"/>
                        </a:solidFill>
                        <a:latin typeface="Roboto Condensed"/>
                        <a:ea typeface="Roboto Condensed"/>
                        <a:cs typeface="Roboto Condensed"/>
                        <a:sym typeface="Roboto Condensed"/>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Operator Logika</a:t>
            </a:r>
            <a:endParaRPr/>
          </a:p>
        </p:txBody>
      </p:sp>
      <p:sp>
        <p:nvSpPr>
          <p:cNvPr id="188" name="Google Shape;188;p33"/>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89" name="Google Shape;189;p33"/>
          <p:cNvCxnSpPr/>
          <p:nvPr/>
        </p:nvCxnSpPr>
        <p:spPr>
          <a:xfrm>
            <a:off x="7578325" y="4028400"/>
            <a:ext cx="1565700" cy="0"/>
          </a:xfrm>
          <a:prstGeom prst="straightConnector1">
            <a:avLst/>
          </a:prstGeom>
          <a:noFill/>
          <a:ln cap="flat" cmpd="sng" w="9525">
            <a:solidFill>
              <a:srgbClr val="434343"/>
            </a:solidFill>
            <a:prstDash val="solid"/>
            <a:round/>
            <a:headEnd len="med" w="med" type="none"/>
            <a:tailEnd len="med" w="med" type="none"/>
          </a:ln>
        </p:spPr>
      </p:cxnSp>
      <p:grpSp>
        <p:nvGrpSpPr>
          <p:cNvPr id="190" name="Google Shape;190;p33"/>
          <p:cNvGrpSpPr/>
          <p:nvPr/>
        </p:nvGrpSpPr>
        <p:grpSpPr>
          <a:xfrm>
            <a:off x="8089940" y="561326"/>
            <a:ext cx="423413" cy="421569"/>
            <a:chOff x="7703675" y="2541175"/>
            <a:chExt cx="499425" cy="497250"/>
          </a:xfrm>
        </p:grpSpPr>
        <p:sp>
          <p:nvSpPr>
            <p:cNvPr id="191" name="Google Shape;191;p33"/>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3"/>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3"/>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3"/>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3"/>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33">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1000"/>
                                        <p:tgtEl>
                                          <p:spTgt spid="18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7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ctrTitle"/>
          </p:nvPr>
        </p:nvSpPr>
        <p:spPr>
          <a:xfrm>
            <a:off x="1795475" y="352850"/>
            <a:ext cx="5661300" cy="60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Operator Logika</a:t>
            </a:r>
            <a:endParaRPr/>
          </a:p>
        </p:txBody>
      </p:sp>
      <p:sp>
        <p:nvSpPr>
          <p:cNvPr id="202" name="Google Shape;202;p34"/>
          <p:cNvSpPr txBox="1"/>
          <p:nvPr>
            <p:ph idx="4294967295" type="body"/>
          </p:nvPr>
        </p:nvSpPr>
        <p:spPr>
          <a:xfrm>
            <a:off x="1687213" y="957350"/>
            <a:ext cx="5769600" cy="11283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 sz="1700">
                <a:latin typeface="Roboto Condensed"/>
                <a:ea typeface="Roboto Condensed"/>
                <a:cs typeface="Roboto Condensed"/>
                <a:sym typeface="Roboto Condensed"/>
              </a:rPr>
              <a:t>Operator logika adalah operator yang digunakan untuk membandingkan 2 kondisi logika, yaitu logika benar </a:t>
            </a:r>
            <a:r>
              <a:rPr b="1" lang="en" sz="2000">
                <a:latin typeface="Roboto Condensed"/>
                <a:ea typeface="Roboto Condensed"/>
                <a:cs typeface="Roboto Condensed"/>
                <a:sym typeface="Roboto Condensed"/>
              </a:rPr>
              <a:t>(TRUE)</a:t>
            </a:r>
            <a:r>
              <a:rPr b="1" lang="en" sz="1700">
                <a:latin typeface="Roboto Condensed"/>
                <a:ea typeface="Roboto Condensed"/>
                <a:cs typeface="Roboto Condensed"/>
                <a:sym typeface="Roboto Condensed"/>
              </a:rPr>
              <a:t> dan logika salah </a:t>
            </a:r>
            <a:r>
              <a:rPr b="1" lang="en" sz="2000">
                <a:latin typeface="Roboto Condensed"/>
                <a:ea typeface="Roboto Condensed"/>
                <a:cs typeface="Roboto Condensed"/>
                <a:sym typeface="Roboto Condensed"/>
              </a:rPr>
              <a:t>(FALSE)</a:t>
            </a:r>
            <a:r>
              <a:rPr b="1" lang="en" sz="1700">
                <a:latin typeface="Roboto Condensed"/>
                <a:ea typeface="Roboto Condensed"/>
                <a:cs typeface="Roboto Condensed"/>
                <a:sym typeface="Roboto Condensed"/>
              </a:rPr>
              <a:t>.</a:t>
            </a:r>
            <a:endParaRPr b="1" sz="1700">
              <a:latin typeface="Roboto Condensed"/>
              <a:ea typeface="Roboto Condensed"/>
              <a:cs typeface="Roboto Condensed"/>
              <a:sym typeface="Roboto Condensed"/>
            </a:endParaRPr>
          </a:p>
        </p:txBody>
      </p:sp>
      <p:sp>
        <p:nvSpPr>
          <p:cNvPr id="203" name="Google Shape;203;p34"/>
          <p:cNvSpPr txBox="1"/>
          <p:nvPr>
            <p:ph type="ctrTitle"/>
          </p:nvPr>
        </p:nvSpPr>
        <p:spPr>
          <a:xfrm>
            <a:off x="1795500" y="2118213"/>
            <a:ext cx="5661300" cy="52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Tabel Kebenaran Operator Logika</a:t>
            </a:r>
            <a:endParaRPr sz="2000"/>
          </a:p>
        </p:txBody>
      </p:sp>
      <p:graphicFrame>
        <p:nvGraphicFramePr>
          <p:cNvPr id="204" name="Google Shape;204;p34"/>
          <p:cNvGraphicFramePr/>
          <p:nvPr/>
        </p:nvGraphicFramePr>
        <p:xfrm>
          <a:off x="1795500" y="2672475"/>
          <a:ext cx="3000000" cy="3000000"/>
        </p:xfrm>
        <a:graphic>
          <a:graphicData uri="http://schemas.openxmlformats.org/drawingml/2006/table">
            <a:tbl>
              <a:tblPr>
                <a:noFill/>
                <a:tableStyleId>{439D949A-DC47-4CD1-8C1F-A706BFAC1AF3}</a:tableStyleId>
              </a:tblPr>
              <a:tblGrid>
                <a:gridCol w="1125275"/>
                <a:gridCol w="1452275"/>
                <a:gridCol w="1567700"/>
                <a:gridCol w="1516075"/>
              </a:tblGrid>
              <a:tr h="542925">
                <a:tc>
                  <a:txBody>
                    <a:bodyPr/>
                    <a:lstStyle/>
                    <a:p>
                      <a:pPr indent="0" lvl="0" marL="0" rtl="0" algn="ctr">
                        <a:lnSpc>
                          <a:spcPct val="150000"/>
                        </a:lnSpc>
                        <a:spcBef>
                          <a:spcPts val="0"/>
                        </a:spcBef>
                        <a:spcAft>
                          <a:spcPts val="0"/>
                        </a:spcAft>
                        <a:buNone/>
                      </a:pPr>
                      <a:r>
                        <a:rPr lang="en">
                          <a:solidFill>
                            <a:srgbClr val="595959"/>
                          </a:solidFill>
                        </a:rPr>
                        <a:t>X      	Y</a:t>
                      </a:r>
                      <a:endParaRPr>
                        <a:solidFill>
                          <a:srgbClr val="595959"/>
                        </a:solidFill>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
                          <a:solidFill>
                            <a:srgbClr val="595959"/>
                          </a:solidFill>
                        </a:rPr>
                        <a:t>AND (&amp;&amp;)</a:t>
                      </a:r>
                      <a:endParaRPr>
                        <a:solidFill>
                          <a:srgbClr val="595959"/>
                        </a:solidFill>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
                          <a:solidFill>
                            <a:srgbClr val="595959"/>
                          </a:solidFill>
                        </a:rPr>
                        <a:t>OR (| |)</a:t>
                      </a:r>
                      <a:endParaRPr>
                        <a:solidFill>
                          <a:srgbClr val="595959"/>
                        </a:solidFill>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
                          <a:solidFill>
                            <a:srgbClr val="595959"/>
                          </a:solidFill>
                        </a:rPr>
                        <a:t>!X</a:t>
                      </a:r>
                      <a:endParaRPr>
                        <a:solidFill>
                          <a:srgbClr val="595959"/>
                        </a:solidFill>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tcPr>
                </a:tc>
              </a:tr>
              <a:tr h="1499075">
                <a:tc>
                  <a:txBody>
                    <a:bodyPr/>
                    <a:lstStyle/>
                    <a:p>
                      <a:pPr indent="0" lvl="0" marL="0" rtl="0" algn="ctr">
                        <a:lnSpc>
                          <a:spcPct val="150000"/>
                        </a:lnSpc>
                        <a:spcBef>
                          <a:spcPts val="0"/>
                        </a:spcBef>
                        <a:spcAft>
                          <a:spcPts val="0"/>
                        </a:spcAft>
                        <a:buNone/>
                      </a:pPr>
                      <a:r>
                        <a:rPr lang="en">
                          <a:solidFill>
                            <a:srgbClr val="595959"/>
                          </a:solidFill>
                        </a:rPr>
                        <a:t>0      	0</a:t>
                      </a:r>
                      <a:endParaRPr>
                        <a:solidFill>
                          <a:srgbClr val="595959"/>
                        </a:solidFill>
                      </a:endParaRPr>
                    </a:p>
                    <a:p>
                      <a:pPr indent="0" lvl="0" marL="0" rtl="0" algn="ctr">
                        <a:lnSpc>
                          <a:spcPct val="150000"/>
                        </a:lnSpc>
                        <a:spcBef>
                          <a:spcPts val="0"/>
                        </a:spcBef>
                        <a:spcAft>
                          <a:spcPts val="0"/>
                        </a:spcAft>
                        <a:buNone/>
                      </a:pPr>
                      <a:r>
                        <a:rPr lang="en">
                          <a:solidFill>
                            <a:srgbClr val="595959"/>
                          </a:solidFill>
                        </a:rPr>
                        <a:t>0      	1</a:t>
                      </a:r>
                      <a:endParaRPr>
                        <a:solidFill>
                          <a:srgbClr val="595959"/>
                        </a:solidFill>
                      </a:endParaRPr>
                    </a:p>
                    <a:p>
                      <a:pPr indent="0" lvl="0" marL="0" rtl="0" algn="ctr">
                        <a:lnSpc>
                          <a:spcPct val="150000"/>
                        </a:lnSpc>
                        <a:spcBef>
                          <a:spcPts val="0"/>
                        </a:spcBef>
                        <a:spcAft>
                          <a:spcPts val="0"/>
                        </a:spcAft>
                        <a:buNone/>
                      </a:pPr>
                      <a:r>
                        <a:rPr lang="en">
                          <a:solidFill>
                            <a:srgbClr val="595959"/>
                          </a:solidFill>
                        </a:rPr>
                        <a:t>1      	0</a:t>
                      </a:r>
                      <a:endParaRPr>
                        <a:solidFill>
                          <a:srgbClr val="595959"/>
                        </a:solidFill>
                      </a:endParaRPr>
                    </a:p>
                    <a:p>
                      <a:pPr indent="0" lvl="0" marL="0" rtl="0" algn="ctr">
                        <a:lnSpc>
                          <a:spcPct val="150000"/>
                        </a:lnSpc>
                        <a:spcBef>
                          <a:spcPts val="0"/>
                        </a:spcBef>
                        <a:spcAft>
                          <a:spcPts val="0"/>
                        </a:spcAft>
                        <a:buNone/>
                      </a:pPr>
                      <a:r>
                        <a:rPr lang="en">
                          <a:solidFill>
                            <a:srgbClr val="595959"/>
                          </a:solidFill>
                        </a:rPr>
                        <a:t>1      	1</a:t>
                      </a:r>
                      <a:endParaRPr>
                        <a:solidFill>
                          <a:srgbClr val="595959"/>
                        </a:solidFill>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
                          <a:solidFill>
                            <a:srgbClr val="595959"/>
                          </a:solidFill>
                        </a:rPr>
                        <a:t>0</a:t>
                      </a:r>
                      <a:endParaRPr>
                        <a:solidFill>
                          <a:srgbClr val="595959"/>
                        </a:solidFill>
                      </a:endParaRPr>
                    </a:p>
                    <a:p>
                      <a:pPr indent="0" lvl="0" marL="0" rtl="0" algn="ctr">
                        <a:lnSpc>
                          <a:spcPct val="150000"/>
                        </a:lnSpc>
                        <a:spcBef>
                          <a:spcPts val="0"/>
                        </a:spcBef>
                        <a:spcAft>
                          <a:spcPts val="0"/>
                        </a:spcAft>
                        <a:buNone/>
                      </a:pPr>
                      <a:r>
                        <a:rPr lang="en">
                          <a:solidFill>
                            <a:srgbClr val="595959"/>
                          </a:solidFill>
                        </a:rPr>
                        <a:t>0</a:t>
                      </a:r>
                      <a:endParaRPr>
                        <a:solidFill>
                          <a:srgbClr val="595959"/>
                        </a:solidFill>
                      </a:endParaRPr>
                    </a:p>
                    <a:p>
                      <a:pPr indent="0" lvl="0" marL="0" rtl="0" algn="ctr">
                        <a:lnSpc>
                          <a:spcPct val="150000"/>
                        </a:lnSpc>
                        <a:spcBef>
                          <a:spcPts val="0"/>
                        </a:spcBef>
                        <a:spcAft>
                          <a:spcPts val="0"/>
                        </a:spcAft>
                        <a:buNone/>
                      </a:pPr>
                      <a:r>
                        <a:rPr lang="en">
                          <a:solidFill>
                            <a:srgbClr val="595959"/>
                          </a:solidFill>
                        </a:rPr>
                        <a:t>0</a:t>
                      </a:r>
                      <a:endParaRPr>
                        <a:solidFill>
                          <a:srgbClr val="595959"/>
                        </a:solidFill>
                      </a:endParaRPr>
                    </a:p>
                    <a:p>
                      <a:pPr indent="0" lvl="0" marL="0" rtl="0" algn="ctr">
                        <a:lnSpc>
                          <a:spcPct val="150000"/>
                        </a:lnSpc>
                        <a:spcBef>
                          <a:spcPts val="0"/>
                        </a:spcBef>
                        <a:spcAft>
                          <a:spcPts val="0"/>
                        </a:spcAft>
                        <a:buNone/>
                      </a:pPr>
                      <a:r>
                        <a:rPr lang="en">
                          <a:solidFill>
                            <a:srgbClr val="595959"/>
                          </a:solidFill>
                        </a:rPr>
                        <a:t>1</a:t>
                      </a:r>
                      <a:endParaRPr>
                        <a:solidFill>
                          <a:srgbClr val="595959"/>
                        </a:solidFill>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
                          <a:solidFill>
                            <a:srgbClr val="595959"/>
                          </a:solidFill>
                        </a:rPr>
                        <a:t>0</a:t>
                      </a:r>
                      <a:endParaRPr>
                        <a:solidFill>
                          <a:srgbClr val="595959"/>
                        </a:solidFill>
                      </a:endParaRPr>
                    </a:p>
                    <a:p>
                      <a:pPr indent="0" lvl="0" marL="0" rtl="0" algn="ctr">
                        <a:lnSpc>
                          <a:spcPct val="150000"/>
                        </a:lnSpc>
                        <a:spcBef>
                          <a:spcPts val="0"/>
                        </a:spcBef>
                        <a:spcAft>
                          <a:spcPts val="0"/>
                        </a:spcAft>
                        <a:buNone/>
                      </a:pPr>
                      <a:r>
                        <a:rPr lang="en">
                          <a:solidFill>
                            <a:srgbClr val="595959"/>
                          </a:solidFill>
                        </a:rPr>
                        <a:t>1</a:t>
                      </a:r>
                      <a:endParaRPr>
                        <a:solidFill>
                          <a:srgbClr val="595959"/>
                        </a:solidFill>
                      </a:endParaRPr>
                    </a:p>
                    <a:p>
                      <a:pPr indent="0" lvl="0" marL="0" rtl="0" algn="ctr">
                        <a:lnSpc>
                          <a:spcPct val="150000"/>
                        </a:lnSpc>
                        <a:spcBef>
                          <a:spcPts val="0"/>
                        </a:spcBef>
                        <a:spcAft>
                          <a:spcPts val="0"/>
                        </a:spcAft>
                        <a:buNone/>
                      </a:pPr>
                      <a:r>
                        <a:rPr lang="en">
                          <a:solidFill>
                            <a:srgbClr val="595959"/>
                          </a:solidFill>
                        </a:rPr>
                        <a:t>1</a:t>
                      </a:r>
                      <a:endParaRPr>
                        <a:solidFill>
                          <a:srgbClr val="595959"/>
                        </a:solidFill>
                      </a:endParaRPr>
                    </a:p>
                    <a:p>
                      <a:pPr indent="0" lvl="0" marL="0" rtl="0" algn="ctr">
                        <a:lnSpc>
                          <a:spcPct val="150000"/>
                        </a:lnSpc>
                        <a:spcBef>
                          <a:spcPts val="0"/>
                        </a:spcBef>
                        <a:spcAft>
                          <a:spcPts val="0"/>
                        </a:spcAft>
                        <a:buNone/>
                      </a:pPr>
                      <a:r>
                        <a:rPr lang="en">
                          <a:solidFill>
                            <a:srgbClr val="595959"/>
                          </a:solidFill>
                        </a:rPr>
                        <a:t>1</a:t>
                      </a:r>
                      <a:endParaRPr>
                        <a:solidFill>
                          <a:srgbClr val="595959"/>
                        </a:solidFill>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
                          <a:solidFill>
                            <a:srgbClr val="595959"/>
                          </a:solidFill>
                        </a:rPr>
                        <a:t>1</a:t>
                      </a:r>
                      <a:endParaRPr>
                        <a:solidFill>
                          <a:srgbClr val="595959"/>
                        </a:solidFill>
                      </a:endParaRPr>
                    </a:p>
                    <a:p>
                      <a:pPr indent="0" lvl="0" marL="0" rtl="0" algn="ctr">
                        <a:lnSpc>
                          <a:spcPct val="150000"/>
                        </a:lnSpc>
                        <a:spcBef>
                          <a:spcPts val="0"/>
                        </a:spcBef>
                        <a:spcAft>
                          <a:spcPts val="0"/>
                        </a:spcAft>
                        <a:buNone/>
                      </a:pPr>
                      <a:r>
                        <a:rPr lang="en">
                          <a:solidFill>
                            <a:srgbClr val="595959"/>
                          </a:solidFill>
                        </a:rPr>
                        <a:t>1</a:t>
                      </a:r>
                      <a:endParaRPr>
                        <a:solidFill>
                          <a:srgbClr val="595959"/>
                        </a:solidFill>
                      </a:endParaRPr>
                    </a:p>
                    <a:p>
                      <a:pPr indent="0" lvl="0" marL="0" rtl="0" algn="ctr">
                        <a:lnSpc>
                          <a:spcPct val="150000"/>
                        </a:lnSpc>
                        <a:spcBef>
                          <a:spcPts val="0"/>
                        </a:spcBef>
                        <a:spcAft>
                          <a:spcPts val="0"/>
                        </a:spcAft>
                        <a:buNone/>
                      </a:pPr>
                      <a:r>
                        <a:rPr lang="en">
                          <a:solidFill>
                            <a:srgbClr val="595959"/>
                          </a:solidFill>
                        </a:rPr>
                        <a:t>0</a:t>
                      </a:r>
                      <a:endParaRPr>
                        <a:solidFill>
                          <a:srgbClr val="595959"/>
                        </a:solidFill>
                      </a:endParaRPr>
                    </a:p>
                    <a:p>
                      <a:pPr indent="0" lvl="0" marL="0" rtl="0" algn="ctr">
                        <a:lnSpc>
                          <a:spcPct val="150000"/>
                        </a:lnSpc>
                        <a:spcBef>
                          <a:spcPts val="0"/>
                        </a:spcBef>
                        <a:spcAft>
                          <a:spcPts val="0"/>
                        </a:spcAft>
                        <a:buNone/>
                      </a:pPr>
                      <a:r>
                        <a:rPr lang="en">
                          <a:solidFill>
                            <a:srgbClr val="595959"/>
                          </a:solidFill>
                        </a:rPr>
                        <a:t>0</a:t>
                      </a:r>
                      <a:endParaRPr>
                        <a:solidFill>
                          <a:srgbClr val="595959"/>
                        </a:solidFill>
                      </a:endParaRPr>
                    </a:p>
                  </a:txBody>
                  <a:tcPr marT="91425" marB="91425" marR="91425" marL="91425">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Conditional Statement</a:t>
            </a:r>
            <a:endParaRPr/>
          </a:p>
        </p:txBody>
      </p:sp>
      <p:sp>
        <p:nvSpPr>
          <p:cNvPr id="210" name="Google Shape;210;p35"/>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211" name="Google Shape;211;p35"/>
          <p:cNvCxnSpPr/>
          <p:nvPr/>
        </p:nvCxnSpPr>
        <p:spPr>
          <a:xfrm>
            <a:off x="7626825" y="2744700"/>
            <a:ext cx="1560600" cy="0"/>
          </a:xfrm>
          <a:prstGeom prst="straightConnector1">
            <a:avLst/>
          </a:prstGeom>
          <a:noFill/>
          <a:ln cap="flat" cmpd="sng" w="9525">
            <a:solidFill>
              <a:srgbClr val="434343"/>
            </a:solidFill>
            <a:prstDash val="solid"/>
            <a:round/>
            <a:headEnd len="med" w="med" type="none"/>
            <a:tailEnd len="med" w="med" type="none"/>
          </a:ln>
        </p:spPr>
      </p:cxnSp>
      <p:grpSp>
        <p:nvGrpSpPr>
          <p:cNvPr id="212" name="Google Shape;212;p35"/>
          <p:cNvGrpSpPr/>
          <p:nvPr/>
        </p:nvGrpSpPr>
        <p:grpSpPr>
          <a:xfrm>
            <a:off x="8089940" y="561326"/>
            <a:ext cx="423413" cy="421569"/>
            <a:chOff x="7703675" y="2541175"/>
            <a:chExt cx="499425" cy="497250"/>
          </a:xfrm>
        </p:grpSpPr>
        <p:sp>
          <p:nvSpPr>
            <p:cNvPr id="213" name="Google Shape;213;p35"/>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5"/>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5"/>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5"/>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5"/>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35">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000"/>
                                        <p:tgtEl>
                                          <p:spTgt spid="21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8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idx="2" type="ctrTitle"/>
          </p:nvPr>
        </p:nvSpPr>
        <p:spPr>
          <a:xfrm>
            <a:off x="1964850" y="432000"/>
            <a:ext cx="5214300" cy="56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t>Conditional Statement</a:t>
            </a:r>
            <a:endParaRPr i="1"/>
          </a:p>
        </p:txBody>
      </p:sp>
      <p:sp>
        <p:nvSpPr>
          <p:cNvPr id="224" name="Google Shape;224;p36"/>
          <p:cNvSpPr txBox="1"/>
          <p:nvPr>
            <p:ph idx="4294967295" type="body"/>
          </p:nvPr>
        </p:nvSpPr>
        <p:spPr>
          <a:xfrm>
            <a:off x="1068975" y="1986475"/>
            <a:ext cx="6919200" cy="1561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n" sz="1700">
                <a:latin typeface="Roboto Condensed"/>
                <a:ea typeface="Roboto Condensed"/>
                <a:cs typeface="Roboto Condensed"/>
                <a:sym typeface="Roboto Condensed"/>
              </a:rPr>
              <a:t>Conditional Statement</a:t>
            </a:r>
            <a:r>
              <a:rPr b="1" lang="en" sz="1700">
                <a:latin typeface="Roboto Condensed"/>
                <a:ea typeface="Roboto Condensed"/>
                <a:cs typeface="Roboto Condensed"/>
                <a:sym typeface="Roboto Condensed"/>
              </a:rPr>
              <a:t> adalah sebuah metode dasar untuk menjalankan program pada kondisi yang berbeda. Terdapat struktur kontrol pemilihan yang mengijinkan user untuk memilih dan mengeksekusi blok kode spesifik dan mengabaikan blok kode yang lain. Akan ada beberapa </a:t>
            </a:r>
            <a:r>
              <a:rPr b="1" i="1" lang="en" sz="1700">
                <a:latin typeface="Roboto Condensed"/>
                <a:ea typeface="Roboto Condensed"/>
                <a:cs typeface="Roboto Condensed"/>
                <a:sym typeface="Roboto Condensed"/>
              </a:rPr>
              <a:t>conditional statement</a:t>
            </a:r>
            <a:r>
              <a:rPr b="1" lang="en" sz="1700">
                <a:latin typeface="Roboto Condensed"/>
                <a:ea typeface="Roboto Condensed"/>
                <a:cs typeface="Roboto Condensed"/>
                <a:sym typeface="Roboto Condensed"/>
              </a:rPr>
              <a:t>, yaitu </a:t>
            </a:r>
            <a:r>
              <a:rPr b="1" i="1" lang="en" sz="1700">
                <a:latin typeface="Roboto Condensed"/>
                <a:ea typeface="Roboto Condensed"/>
                <a:cs typeface="Roboto Condensed"/>
                <a:sym typeface="Roboto Condensed"/>
              </a:rPr>
              <a:t>If statement</a:t>
            </a:r>
            <a:r>
              <a:rPr b="1" lang="en" sz="1700">
                <a:latin typeface="Roboto Condensed"/>
                <a:ea typeface="Roboto Condensed"/>
                <a:cs typeface="Roboto Condensed"/>
                <a:sym typeface="Roboto Condensed"/>
              </a:rPr>
              <a:t> dan </a:t>
            </a:r>
            <a:r>
              <a:rPr b="1" i="1" lang="en" sz="1700">
                <a:latin typeface="Roboto Condensed"/>
                <a:ea typeface="Roboto Condensed"/>
                <a:cs typeface="Roboto Condensed"/>
                <a:sym typeface="Roboto Condensed"/>
              </a:rPr>
              <a:t>Switch statement</a:t>
            </a:r>
            <a:r>
              <a:rPr b="1" lang="en" sz="1700">
                <a:latin typeface="Roboto Condensed"/>
                <a:ea typeface="Roboto Condensed"/>
                <a:cs typeface="Roboto Condensed"/>
                <a:sym typeface="Roboto Condensed"/>
              </a:rPr>
              <a:t>.</a:t>
            </a:r>
            <a:endParaRPr b="1" sz="1700">
              <a:latin typeface="Roboto Condensed"/>
              <a:ea typeface="Roboto Condensed"/>
              <a:cs typeface="Roboto Condensed"/>
              <a:sym typeface="Roboto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ctrTitle"/>
          </p:nvPr>
        </p:nvSpPr>
        <p:spPr>
          <a:xfrm>
            <a:off x="1964850" y="352850"/>
            <a:ext cx="5214300" cy="5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t>Single If</a:t>
            </a:r>
            <a:endParaRPr i="1"/>
          </a:p>
        </p:txBody>
      </p:sp>
      <p:pic>
        <p:nvPicPr>
          <p:cNvPr id="230" name="Google Shape;230;p37"/>
          <p:cNvPicPr preferRelativeResize="0"/>
          <p:nvPr/>
        </p:nvPicPr>
        <p:blipFill>
          <a:blip r:embed="rId3">
            <a:alphaModFix/>
          </a:blip>
          <a:stretch>
            <a:fillRect/>
          </a:stretch>
        </p:blipFill>
        <p:spPr>
          <a:xfrm>
            <a:off x="3257550" y="1167600"/>
            <a:ext cx="2628900" cy="3486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